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838" r:id="rId2"/>
    <p:sldId id="830" r:id="rId3"/>
    <p:sldId id="832" r:id="rId4"/>
    <p:sldId id="833" r:id="rId5"/>
    <p:sldId id="834" r:id="rId6"/>
    <p:sldId id="836"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0" d="100"/>
          <a:sy n="80" d="100"/>
        </p:scale>
        <p:origin x="1375" y="69"/>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C0E1B6-B9AF-4050-A2CE-4EEF5FFC44D2}"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496039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C0E1B6-B9AF-4050-A2CE-4EEF5FFC44D2}"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64288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C0E1B6-B9AF-4050-A2CE-4EEF5FFC44D2}"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3855824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C0E1B6-B9AF-4050-A2CE-4EEF5FFC44D2}"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3319894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C0E1B6-B9AF-4050-A2CE-4EEF5FFC44D2}"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250305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C0E1B6-B9AF-4050-A2CE-4EEF5FFC44D2}"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1048175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C0E1B6-B9AF-4050-A2CE-4EEF5FFC44D2}" type="datetimeFigureOut">
              <a:rPr lang="en-US" smtClean="0"/>
              <a:t>6/12/2021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4106793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C0E1B6-B9AF-4050-A2CE-4EEF5FFC44D2}" type="datetimeFigureOut">
              <a:rPr lang="en-US" smtClean="0"/>
              <a:t>6/12/2021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1516830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0E1B6-B9AF-4050-A2CE-4EEF5FFC44D2}" type="datetimeFigureOut">
              <a:rPr lang="en-US" smtClean="0"/>
              <a:t>6/12/2021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353283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C0E1B6-B9AF-4050-A2CE-4EEF5FFC44D2}"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267743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C0E1B6-B9AF-4050-A2CE-4EEF5FFC44D2}"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8E1B8-A592-4BED-BCD4-EB72FD53E015}" type="slidenum">
              <a:rPr lang="en-US" smtClean="0"/>
              <a:t>‹#›</a:t>
            </a:fld>
            <a:endParaRPr lang="en-US"/>
          </a:p>
        </p:txBody>
      </p:sp>
    </p:spTree>
    <p:extLst>
      <p:ext uri="{BB962C8B-B14F-4D97-AF65-F5344CB8AC3E}">
        <p14:creationId xmlns:p14="http://schemas.microsoft.com/office/powerpoint/2010/main" val="289561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C0E1B6-B9AF-4050-A2CE-4EEF5FFC44D2}" type="datetimeFigureOut">
              <a:rPr lang="en-US" smtClean="0"/>
              <a:t>6/12/2021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E8E1B8-A592-4BED-BCD4-EB72FD53E015}" type="slidenum">
              <a:rPr lang="en-US" smtClean="0"/>
              <a:t>‹#›</a:t>
            </a:fld>
            <a:endParaRPr lang="en-US"/>
          </a:p>
        </p:txBody>
      </p:sp>
    </p:spTree>
    <p:extLst>
      <p:ext uri="{BB962C8B-B14F-4D97-AF65-F5344CB8AC3E}">
        <p14:creationId xmlns:p14="http://schemas.microsoft.com/office/powerpoint/2010/main" val="22805876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 y="564007"/>
            <a:ext cx="8397240" cy="551433"/>
          </a:xfrm>
          <a:prstGeom prst="rect">
            <a:avLst/>
          </a:prstGeom>
        </p:spPr>
        <p:txBody>
          <a:bodyPr vert="horz" wrap="square" lIns="0" tIns="12700" rIns="0" bIns="0" rtlCol="0">
            <a:spAutoFit/>
          </a:bodyPr>
          <a:lstStyle/>
          <a:p>
            <a:pPr algn="ctr">
              <a:lnSpc>
                <a:spcPts val="4165"/>
              </a:lnSpc>
              <a:spcBef>
                <a:spcPts val="100"/>
              </a:spcBef>
            </a:pPr>
            <a:r>
              <a:rPr lang="en-US" spc="-25" dirty="0"/>
              <a:t>Features of New Bylaws</a:t>
            </a:r>
            <a:endParaRPr sz="2900" dirty="0"/>
          </a:p>
        </p:txBody>
      </p:sp>
      <p:sp>
        <p:nvSpPr>
          <p:cNvPr id="3" name="object 3"/>
          <p:cNvSpPr txBox="1"/>
          <p:nvPr/>
        </p:nvSpPr>
        <p:spPr>
          <a:xfrm>
            <a:off x="3130676" y="4914410"/>
            <a:ext cx="3041523" cy="440955"/>
          </a:xfrm>
          <a:prstGeom prst="rect">
            <a:avLst/>
          </a:prstGeom>
        </p:spPr>
        <p:txBody>
          <a:bodyPr vert="horz" wrap="square" lIns="0" tIns="13335" rIns="0" bIns="0" rtlCol="0">
            <a:spAutoFit/>
          </a:bodyPr>
          <a:lstStyle/>
          <a:p>
            <a:pPr marL="12700" marR="5080" indent="-3175" algn="ctr">
              <a:lnSpc>
                <a:spcPct val="124800"/>
              </a:lnSpc>
              <a:spcBef>
                <a:spcPts val="105"/>
              </a:spcBef>
            </a:pPr>
            <a:r>
              <a:rPr lang="en-US" sz="2400" spc="-15" dirty="0">
                <a:latin typeface="Calibri"/>
                <a:cs typeface="Calibri"/>
              </a:rPr>
              <a:t>June 7, 2021</a:t>
            </a:r>
            <a:endParaRPr sz="2400" dirty="0">
              <a:latin typeface="Calibri"/>
              <a:cs typeface="Calibri"/>
            </a:endParaRPr>
          </a:p>
        </p:txBody>
      </p:sp>
      <p:sp>
        <p:nvSpPr>
          <p:cNvPr id="4" name="object 4"/>
          <p:cNvSpPr/>
          <p:nvPr/>
        </p:nvSpPr>
        <p:spPr>
          <a:xfrm>
            <a:off x="1905000" y="1847859"/>
            <a:ext cx="4832604" cy="2759964"/>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305842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7299-38D2-4C7F-8CC1-D6CECD00BFB1}"/>
              </a:ext>
            </a:extLst>
          </p:cNvPr>
          <p:cNvSpPr>
            <a:spLocks noGrp="1"/>
          </p:cNvSpPr>
          <p:nvPr>
            <p:ph type="title"/>
          </p:nvPr>
        </p:nvSpPr>
        <p:spPr>
          <a:xfrm>
            <a:off x="341620" y="0"/>
            <a:ext cx="8651828" cy="1325563"/>
          </a:xfrm>
        </p:spPr>
        <p:txBody>
          <a:bodyPr/>
          <a:lstStyle/>
          <a:p>
            <a:r>
              <a:rPr lang="en-US" dirty="0"/>
              <a:t>Features of Proposed New Bylaws</a:t>
            </a:r>
            <a:br>
              <a:rPr lang="en-US" dirty="0"/>
            </a:br>
            <a:endParaRPr lang="en-US" sz="3200" dirty="0"/>
          </a:p>
        </p:txBody>
      </p:sp>
      <p:sp>
        <p:nvSpPr>
          <p:cNvPr id="3" name="Content Placeholder 2">
            <a:extLst>
              <a:ext uri="{FF2B5EF4-FFF2-40B4-BE49-F238E27FC236}">
                <a16:creationId xmlns:a16="http://schemas.microsoft.com/office/drawing/2014/main" id="{65D3A568-1BE2-4211-A8CD-18550F0F9ADB}"/>
              </a:ext>
            </a:extLst>
          </p:cNvPr>
          <p:cNvSpPr>
            <a:spLocks noGrp="1"/>
          </p:cNvSpPr>
          <p:nvPr>
            <p:ph idx="1"/>
          </p:nvPr>
        </p:nvSpPr>
        <p:spPr>
          <a:xfrm>
            <a:off x="150551" y="1434814"/>
            <a:ext cx="8993449" cy="5041047"/>
          </a:xfrm>
        </p:spPr>
        <p:txBody>
          <a:bodyPr>
            <a:normAutofit/>
          </a:bodyPr>
          <a:lstStyle/>
          <a:p>
            <a:pPr marL="285750" indent="-285750">
              <a:buFont typeface="Arial" panose="020B0604020202020204" pitchFamily="34" charset="0"/>
              <a:buChar char="•"/>
            </a:pPr>
            <a:r>
              <a:rPr lang="en-US" sz="1800" b="1" dirty="0"/>
              <a:t>Article I: Corporate Status</a:t>
            </a:r>
          </a:p>
          <a:p>
            <a:pPr marL="742950" lvl="1" indent="-285750">
              <a:buFont typeface="Arial" panose="020B0604020202020204" pitchFamily="34" charset="0"/>
              <a:buChar char="•"/>
            </a:pPr>
            <a:r>
              <a:rPr lang="en-US" sz="1800" dirty="0"/>
              <a:t>Described as a New York Not-for Profit Corporations pursuant to  Section 501(C)(3) of the IRS Code. (Page 7)</a:t>
            </a:r>
            <a:endParaRPr lang="en-US" sz="1800" b="1" dirty="0"/>
          </a:p>
          <a:p>
            <a:pPr marL="285750" indent="-285750">
              <a:buFont typeface="Arial" panose="020B0604020202020204" pitchFamily="34" charset="0"/>
              <a:buChar char="•"/>
            </a:pPr>
            <a:r>
              <a:rPr lang="en-US" sz="1800" b="1" dirty="0"/>
              <a:t>Article II: Document Construction </a:t>
            </a:r>
          </a:p>
          <a:p>
            <a:pPr marL="742950" lvl="1" indent="-285750">
              <a:buFont typeface="Arial" panose="020B0604020202020204" pitchFamily="34" charset="0"/>
              <a:buChar char="•"/>
            </a:pPr>
            <a:r>
              <a:rPr lang="en-US" sz="1800" dirty="0"/>
              <a:t>By-Laws are the controlling document rather than Certificate of Incorporation. (Page 8)</a:t>
            </a:r>
          </a:p>
          <a:p>
            <a:pPr marL="285750" indent="-285750">
              <a:buFont typeface="Arial" panose="020B0604020202020204" pitchFamily="34" charset="0"/>
              <a:buChar char="•"/>
            </a:pPr>
            <a:r>
              <a:rPr lang="en-US" sz="1800" b="1" dirty="0"/>
              <a:t>Article III: Membership</a:t>
            </a:r>
          </a:p>
          <a:p>
            <a:pPr marL="742950" lvl="1" indent="-285750">
              <a:buFont typeface="Arial" panose="020B0604020202020204" pitchFamily="34" charset="0"/>
              <a:buChar char="•"/>
            </a:pPr>
            <a:r>
              <a:rPr lang="en-US" sz="1800" dirty="0"/>
              <a:t>Categories of Membership to be determined by Trustees rather than defined. (Page 8)</a:t>
            </a:r>
          </a:p>
          <a:p>
            <a:pPr marL="742950" lvl="1" indent="-285750">
              <a:buFont typeface="Arial" panose="020B0604020202020204" pitchFamily="34" charset="0"/>
              <a:buChar char="•"/>
            </a:pPr>
            <a:r>
              <a:rPr lang="en-US" sz="1800" dirty="0"/>
              <a:t>Members have 180 days to renew their annual membership after being given notice. (Page 9)</a:t>
            </a:r>
          </a:p>
          <a:p>
            <a:pPr marL="285750" indent="-285750">
              <a:buFont typeface="Arial" panose="020B0604020202020204" pitchFamily="34" charset="0"/>
              <a:buChar char="•"/>
            </a:pPr>
            <a:r>
              <a:rPr lang="en-US" sz="1800" dirty="0"/>
              <a:t> </a:t>
            </a:r>
            <a:r>
              <a:rPr lang="en-US" sz="1800" b="1" dirty="0"/>
              <a:t>Article IV: Meetings of Members</a:t>
            </a:r>
          </a:p>
          <a:p>
            <a:pPr marL="742950" lvl="1" indent="-285750">
              <a:buFont typeface="Arial" panose="020B0604020202020204" pitchFamily="34" charset="0"/>
              <a:buChar char="•"/>
            </a:pPr>
            <a:r>
              <a:rPr lang="en-US" sz="1800" dirty="0"/>
              <a:t>Minimum of one meeting held annually. (Page 9)</a:t>
            </a:r>
          </a:p>
          <a:p>
            <a:pPr marL="742950" lvl="1" indent="-285750">
              <a:buFont typeface="Arial" panose="020B0604020202020204" pitchFamily="34" charset="0"/>
              <a:buChar char="•"/>
            </a:pPr>
            <a:r>
              <a:rPr lang="en-US" sz="1800" dirty="0"/>
              <a:t>10% of membership represents a quorum. (Page 10)</a:t>
            </a:r>
          </a:p>
          <a:p>
            <a:pPr marL="742950" lvl="1" indent="-285750">
              <a:buFont typeface="Arial" panose="020B0604020202020204" pitchFamily="34" charset="0"/>
              <a:buChar char="•"/>
            </a:pPr>
            <a:r>
              <a:rPr lang="en-US" sz="1800" dirty="0"/>
              <a:t>Proxies to vote at meetings are allowed. (Page 11)</a:t>
            </a:r>
          </a:p>
          <a:p>
            <a:endParaRPr lang="en-US" sz="2000" dirty="0"/>
          </a:p>
        </p:txBody>
      </p:sp>
      <p:sp>
        <p:nvSpPr>
          <p:cNvPr id="4" name="Slide Number Placeholder 3">
            <a:extLst>
              <a:ext uri="{FF2B5EF4-FFF2-40B4-BE49-F238E27FC236}">
                <a16:creationId xmlns:a16="http://schemas.microsoft.com/office/drawing/2014/main" id="{401D2CC0-ED39-48F5-AF89-4559325457CE}"/>
              </a:ext>
            </a:extLst>
          </p:cNvPr>
          <p:cNvSpPr>
            <a:spLocks noGrp="1"/>
          </p:cNvSpPr>
          <p:nvPr>
            <p:ph type="sldNum" sz="quarter" idx="12"/>
          </p:nvPr>
        </p:nvSpPr>
        <p:spPr>
          <a:xfrm>
            <a:off x="6457950" y="6356351"/>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C68AF89-A4D7-4720-8539-F24C97DF1290}" type="slidenum">
              <a:rPr lang="en-US" smtClean="0"/>
              <a:pPr/>
              <a:t>2</a:t>
            </a:fld>
            <a:endParaRPr lang="en-US" dirty="0"/>
          </a:p>
        </p:txBody>
      </p:sp>
    </p:spTree>
    <p:extLst>
      <p:ext uri="{BB962C8B-B14F-4D97-AF65-F5344CB8AC3E}">
        <p14:creationId xmlns:p14="http://schemas.microsoft.com/office/powerpoint/2010/main" val="2072821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7299-38D2-4C7F-8CC1-D6CECD00BFB1}"/>
              </a:ext>
            </a:extLst>
          </p:cNvPr>
          <p:cNvSpPr>
            <a:spLocks noGrp="1"/>
          </p:cNvSpPr>
          <p:nvPr>
            <p:ph type="title"/>
          </p:nvPr>
        </p:nvSpPr>
        <p:spPr>
          <a:xfrm>
            <a:off x="415972" y="-147465"/>
            <a:ext cx="8651828" cy="1325563"/>
          </a:xfrm>
        </p:spPr>
        <p:txBody>
          <a:bodyPr/>
          <a:lstStyle/>
          <a:p>
            <a:r>
              <a:rPr lang="en-US" dirty="0"/>
              <a:t>Features of Proposed New Bylaws </a:t>
            </a:r>
          </a:p>
        </p:txBody>
      </p:sp>
      <p:sp>
        <p:nvSpPr>
          <p:cNvPr id="3" name="Content Placeholder 2">
            <a:extLst>
              <a:ext uri="{FF2B5EF4-FFF2-40B4-BE49-F238E27FC236}">
                <a16:creationId xmlns:a16="http://schemas.microsoft.com/office/drawing/2014/main" id="{65D3A568-1BE2-4211-A8CD-18550F0F9ADB}"/>
              </a:ext>
            </a:extLst>
          </p:cNvPr>
          <p:cNvSpPr>
            <a:spLocks noGrp="1"/>
          </p:cNvSpPr>
          <p:nvPr>
            <p:ph idx="1"/>
          </p:nvPr>
        </p:nvSpPr>
        <p:spPr>
          <a:xfrm>
            <a:off x="76200" y="1073149"/>
            <a:ext cx="8781197" cy="5041047"/>
          </a:xfrm>
        </p:spPr>
        <p:txBody>
          <a:bodyPr>
            <a:normAutofit fontScale="85000" lnSpcReduction="10000"/>
          </a:bodyPr>
          <a:lstStyle/>
          <a:p>
            <a:pPr marL="342900" indent="-342900">
              <a:buFont typeface="Arial" panose="020B0604020202020204" pitchFamily="34" charset="0"/>
              <a:buChar char="•"/>
            </a:pPr>
            <a:r>
              <a:rPr lang="en-US" sz="2200" b="1" dirty="0"/>
              <a:t>Article V: Board of Trustees</a:t>
            </a:r>
          </a:p>
          <a:p>
            <a:pPr marL="800100" lvl="1" indent="-342900">
              <a:buFont typeface="Arial" panose="020B0604020202020204" pitchFamily="34" charset="0"/>
              <a:buChar char="•"/>
            </a:pPr>
            <a:r>
              <a:rPr lang="en-US" sz="1900" dirty="0"/>
              <a:t>The # of Trustees defined by 15 in the 2014 Bylaws changed to 3 to 15 with ability to increase number in the New Bylaws. (Page 12)</a:t>
            </a:r>
          </a:p>
          <a:p>
            <a:pPr marL="800100" lvl="1" indent="-342900">
              <a:buFont typeface="Arial" panose="020B0604020202020204" pitchFamily="34" charset="0"/>
              <a:buChar char="•"/>
            </a:pPr>
            <a:r>
              <a:rPr lang="en-US" sz="1900" dirty="0"/>
              <a:t>All officers and trustees must be 18 years old, committed to advancing its purposes, be members and signed the Conflict of Interest policy. (Page 13)</a:t>
            </a:r>
          </a:p>
          <a:p>
            <a:pPr marL="800100" lvl="1" indent="-342900">
              <a:buFont typeface="Arial" panose="020B0604020202020204" pitchFamily="34" charset="0"/>
              <a:buChar char="•"/>
            </a:pPr>
            <a:r>
              <a:rPr lang="en-US" sz="1900" dirty="0"/>
              <a:t>New Bylaws allow a new Trustee can be elected by 2/3rds of Board prior to the Annual Meeting. (Page 13)</a:t>
            </a:r>
          </a:p>
          <a:p>
            <a:pPr marL="800100" lvl="1" indent="-342900">
              <a:buFont typeface="Arial" panose="020B0604020202020204" pitchFamily="34" charset="0"/>
              <a:buChar char="•"/>
            </a:pPr>
            <a:r>
              <a:rPr lang="en-US" sz="1900" dirty="0"/>
              <a:t>After a three-year term, a Trustee  can be extended annually with two-thirds vote of the Board. (Page 13)</a:t>
            </a:r>
          </a:p>
          <a:p>
            <a:pPr marL="800100" lvl="1" indent="-342900">
              <a:buFont typeface="Arial" panose="020B0604020202020204" pitchFamily="34" charset="0"/>
              <a:buChar char="•"/>
            </a:pPr>
            <a:r>
              <a:rPr lang="en-US" sz="1900" dirty="0"/>
              <a:t>All new and extended Trustees will be up for election at the Annual Meeting and will require a majority of the vote to be elected.  (Page 13)</a:t>
            </a:r>
          </a:p>
          <a:p>
            <a:pPr marL="800100" lvl="1" indent="-342900">
              <a:buFont typeface="Arial" panose="020B0604020202020204" pitchFamily="34" charset="0"/>
              <a:buChar char="•"/>
            </a:pPr>
            <a:r>
              <a:rPr lang="en-US" sz="1900" dirty="0"/>
              <a:t>The Trustee  3-year term begins on day of Election in New Bylaws rather than Annual Meeting date. (Page 13)</a:t>
            </a:r>
          </a:p>
          <a:p>
            <a:pPr marL="800100" lvl="1" indent="-342900">
              <a:buFont typeface="Arial" panose="020B0604020202020204" pitchFamily="34" charset="0"/>
              <a:buChar char="•"/>
            </a:pPr>
            <a:r>
              <a:rPr lang="en-US" sz="1900" dirty="0"/>
              <a:t>After approval of the New Bylaws, all Trustees must be re-elected or extended  by a two-thirds vote of the Board and then a majority of the vote at the Annual Meeting.   (page 13)</a:t>
            </a:r>
          </a:p>
          <a:p>
            <a:pPr marL="800100" lvl="1" indent="-342900">
              <a:buFont typeface="Arial" panose="020B0604020202020204" pitchFamily="34" charset="0"/>
              <a:buChar char="•"/>
            </a:pPr>
            <a:r>
              <a:rPr lang="en-US" sz="1900" dirty="0"/>
              <a:t>Any, or all, of the Trustees may be permanently removed for cause, by a two-thirds (2/3s) majority vote of the Board of Trustees at any Regular Meeting or Special Meeting of the Board called for that purpose, or with, or without, cause by a majority vote of the Membership at any Annual Meeting or Special Meeting of the Members called for that purpose. (Page 14)</a:t>
            </a:r>
          </a:p>
          <a:p>
            <a:pPr marL="800100" lvl="1" indent="-342900">
              <a:buFont typeface="Arial" panose="020B0604020202020204" pitchFamily="34" charset="0"/>
              <a:buChar char="•"/>
            </a:pPr>
            <a:r>
              <a:rPr lang="en-US" sz="2000" dirty="0"/>
              <a:t>By two-thirds (2/3) vote of the Trustees, guidelines for Trustee expectations and responsibilities shall be established and approved each year. (Page 14)</a:t>
            </a:r>
            <a:endParaRPr lang="en-US" sz="1800" dirty="0"/>
          </a:p>
          <a:p>
            <a:pPr lvl="1"/>
            <a:endParaRPr lang="en-US" sz="1900" dirty="0"/>
          </a:p>
        </p:txBody>
      </p:sp>
      <p:sp>
        <p:nvSpPr>
          <p:cNvPr id="4" name="Slide Number Placeholder 3">
            <a:extLst>
              <a:ext uri="{FF2B5EF4-FFF2-40B4-BE49-F238E27FC236}">
                <a16:creationId xmlns:a16="http://schemas.microsoft.com/office/drawing/2014/main" id="{401D2CC0-ED39-48F5-AF89-4559325457CE}"/>
              </a:ext>
            </a:extLst>
          </p:cNvPr>
          <p:cNvSpPr>
            <a:spLocks noGrp="1"/>
          </p:cNvSpPr>
          <p:nvPr>
            <p:ph type="sldNum" sz="quarter" idx="12"/>
          </p:nvPr>
        </p:nvSpPr>
        <p:spPr>
          <a:xfrm>
            <a:off x="6457950" y="6356351"/>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C68AF89-A4D7-4720-8539-F24C97DF1290}" type="slidenum">
              <a:rPr lang="en-US" smtClean="0"/>
              <a:pPr/>
              <a:t>3</a:t>
            </a:fld>
            <a:endParaRPr lang="en-US" dirty="0"/>
          </a:p>
        </p:txBody>
      </p:sp>
    </p:spTree>
    <p:extLst>
      <p:ext uri="{BB962C8B-B14F-4D97-AF65-F5344CB8AC3E}">
        <p14:creationId xmlns:p14="http://schemas.microsoft.com/office/powerpoint/2010/main" val="2979940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7299-38D2-4C7F-8CC1-D6CECD00BFB1}"/>
              </a:ext>
            </a:extLst>
          </p:cNvPr>
          <p:cNvSpPr>
            <a:spLocks noGrp="1"/>
          </p:cNvSpPr>
          <p:nvPr>
            <p:ph type="title"/>
          </p:nvPr>
        </p:nvSpPr>
        <p:spPr>
          <a:xfrm>
            <a:off x="492172" y="-224252"/>
            <a:ext cx="8651828" cy="1325563"/>
          </a:xfrm>
        </p:spPr>
        <p:txBody>
          <a:bodyPr/>
          <a:lstStyle/>
          <a:p>
            <a:r>
              <a:rPr lang="en-US" dirty="0"/>
              <a:t>Features of Proposed New Bylaws </a:t>
            </a:r>
          </a:p>
        </p:txBody>
      </p:sp>
      <p:sp>
        <p:nvSpPr>
          <p:cNvPr id="3" name="Content Placeholder 2">
            <a:extLst>
              <a:ext uri="{FF2B5EF4-FFF2-40B4-BE49-F238E27FC236}">
                <a16:creationId xmlns:a16="http://schemas.microsoft.com/office/drawing/2014/main" id="{65D3A568-1BE2-4211-A8CD-18550F0F9ADB}"/>
              </a:ext>
            </a:extLst>
          </p:cNvPr>
          <p:cNvSpPr>
            <a:spLocks noGrp="1"/>
          </p:cNvSpPr>
          <p:nvPr>
            <p:ph idx="1"/>
          </p:nvPr>
        </p:nvSpPr>
        <p:spPr>
          <a:xfrm>
            <a:off x="88711" y="820667"/>
            <a:ext cx="8902890" cy="5041047"/>
          </a:xfrm>
        </p:spPr>
        <p:txBody>
          <a:bodyPr>
            <a:noAutofit/>
          </a:bodyPr>
          <a:lstStyle/>
          <a:p>
            <a:pPr marL="342900" indent="-342900">
              <a:buFont typeface="Arial" panose="020B0604020202020204" pitchFamily="34" charset="0"/>
              <a:buChar char="•"/>
            </a:pPr>
            <a:r>
              <a:rPr lang="en-US" sz="2000" b="1" dirty="0"/>
              <a:t>Article VI: Meetings of the Board</a:t>
            </a:r>
          </a:p>
          <a:p>
            <a:pPr marL="742950" lvl="1" indent="-285750">
              <a:buFont typeface="Arial" panose="020B0604020202020204" pitchFamily="34" charset="0"/>
              <a:buChar char="•"/>
            </a:pPr>
            <a:r>
              <a:rPr lang="en-US" sz="1800" dirty="0"/>
              <a:t>Notice of meetings can be provided by email and/or phone. (Page 14)</a:t>
            </a:r>
          </a:p>
          <a:p>
            <a:pPr marL="742950" lvl="1" indent="-285750">
              <a:buFont typeface="Arial" panose="020B0604020202020204" pitchFamily="34" charset="0"/>
              <a:buChar char="•"/>
            </a:pPr>
            <a:r>
              <a:rPr lang="en-US" sz="1800" dirty="0"/>
              <a:t>Any one or more Trustees may participate in a meeting of the Board by means of a conference telephone/computer or similar electronic communications equipment. (Page 15)</a:t>
            </a:r>
          </a:p>
          <a:p>
            <a:pPr marL="742950" lvl="1" indent="-285750">
              <a:buFont typeface="Arial" panose="020B0604020202020204" pitchFamily="34" charset="0"/>
              <a:buChar char="•"/>
            </a:pPr>
            <a:r>
              <a:rPr lang="en-US" sz="1800" dirty="0"/>
              <a:t>Trustee who has missed a majority of Board Meetings shall be asked to resign. Page 16)</a:t>
            </a:r>
          </a:p>
          <a:p>
            <a:pPr marL="342900" indent="-342900">
              <a:buFont typeface="Arial" panose="020B0604020202020204" pitchFamily="34" charset="0"/>
              <a:buChar char="•"/>
            </a:pPr>
            <a:r>
              <a:rPr lang="en-US" sz="2000" b="1" dirty="0"/>
              <a:t>Article  VII: Officers </a:t>
            </a:r>
          </a:p>
          <a:p>
            <a:pPr marL="742950" lvl="1" indent="-285750">
              <a:buFont typeface="Arial" panose="020B0604020202020204" pitchFamily="34" charset="0"/>
              <a:buChar char="•"/>
            </a:pPr>
            <a:r>
              <a:rPr lang="en-US" sz="1800" dirty="0"/>
              <a:t>The New Bylaws require a majority vote of the Board of Trustees for the officer positions (page 16)</a:t>
            </a:r>
          </a:p>
          <a:p>
            <a:pPr marL="742950" lvl="1" indent="-285750"/>
            <a:r>
              <a:rPr lang="en-US" sz="1800" dirty="0"/>
              <a:t>The Board of Trustees can appoint by a majority vote Co-Presidents rather than a President. (Page 16)</a:t>
            </a:r>
          </a:p>
          <a:p>
            <a:pPr marL="742950" lvl="1" indent="-285750">
              <a:buFont typeface="Arial" panose="020B0604020202020204" pitchFamily="34" charset="0"/>
              <a:buChar char="•"/>
            </a:pPr>
            <a:r>
              <a:rPr lang="en-US" sz="1800" dirty="0"/>
              <a:t>The New Bylaws do not specify the month for the election while the 2014 Bylaws specified September. (Page 16)</a:t>
            </a:r>
          </a:p>
          <a:p>
            <a:pPr marL="742950" lvl="1" indent="-285750">
              <a:buFont typeface="Arial" panose="020B0604020202020204" pitchFamily="34" charset="0"/>
              <a:buChar char="•"/>
            </a:pPr>
            <a:r>
              <a:rPr lang="en-US" sz="1800" dirty="0"/>
              <a:t>The two-year term for an officer can be extended by one additional year by a majority vote of the Board of Trustees. (Page 16)</a:t>
            </a:r>
          </a:p>
          <a:p>
            <a:pPr marL="742950" lvl="1" indent="-285750">
              <a:buFont typeface="Arial" panose="020B0604020202020204" pitchFamily="34" charset="0"/>
              <a:buChar char="•"/>
            </a:pPr>
            <a:r>
              <a:rPr lang="en-US" sz="1800" dirty="0"/>
              <a:t>Officers serve at the discretion of the Board and can be removed by a majority vote of the Board.  (page 16)</a:t>
            </a:r>
          </a:p>
          <a:p>
            <a:endParaRPr lang="en-US" sz="1800" dirty="0"/>
          </a:p>
        </p:txBody>
      </p:sp>
      <p:sp>
        <p:nvSpPr>
          <p:cNvPr id="4" name="Slide Number Placeholder 3">
            <a:extLst>
              <a:ext uri="{FF2B5EF4-FFF2-40B4-BE49-F238E27FC236}">
                <a16:creationId xmlns:a16="http://schemas.microsoft.com/office/drawing/2014/main" id="{401D2CC0-ED39-48F5-AF89-4559325457CE}"/>
              </a:ext>
            </a:extLst>
          </p:cNvPr>
          <p:cNvSpPr>
            <a:spLocks noGrp="1"/>
          </p:cNvSpPr>
          <p:nvPr>
            <p:ph type="sldNum" sz="quarter" idx="12"/>
          </p:nvPr>
        </p:nvSpPr>
        <p:spPr>
          <a:xfrm>
            <a:off x="6457950" y="6356351"/>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C68AF89-A4D7-4720-8539-F24C97DF1290}" type="slidenum">
              <a:rPr lang="en-US" smtClean="0"/>
              <a:pPr/>
              <a:t>4</a:t>
            </a:fld>
            <a:endParaRPr lang="en-US" dirty="0"/>
          </a:p>
        </p:txBody>
      </p:sp>
    </p:spTree>
    <p:extLst>
      <p:ext uri="{BB962C8B-B14F-4D97-AF65-F5344CB8AC3E}">
        <p14:creationId xmlns:p14="http://schemas.microsoft.com/office/powerpoint/2010/main" val="3573677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7299-38D2-4C7F-8CC1-D6CECD00BFB1}"/>
              </a:ext>
            </a:extLst>
          </p:cNvPr>
          <p:cNvSpPr>
            <a:spLocks noGrp="1"/>
          </p:cNvSpPr>
          <p:nvPr>
            <p:ph type="title"/>
          </p:nvPr>
        </p:nvSpPr>
        <p:spPr>
          <a:xfrm>
            <a:off x="324560" y="-221094"/>
            <a:ext cx="8651828" cy="1325563"/>
          </a:xfrm>
        </p:spPr>
        <p:txBody>
          <a:bodyPr/>
          <a:lstStyle/>
          <a:p>
            <a:r>
              <a:rPr lang="en-US" dirty="0"/>
              <a:t>Features of Proposed New Bylaws </a:t>
            </a:r>
          </a:p>
        </p:txBody>
      </p:sp>
      <p:sp>
        <p:nvSpPr>
          <p:cNvPr id="3" name="Content Placeholder 2">
            <a:extLst>
              <a:ext uri="{FF2B5EF4-FFF2-40B4-BE49-F238E27FC236}">
                <a16:creationId xmlns:a16="http://schemas.microsoft.com/office/drawing/2014/main" id="{65D3A568-1BE2-4211-A8CD-18550F0F9ADB}"/>
              </a:ext>
            </a:extLst>
          </p:cNvPr>
          <p:cNvSpPr>
            <a:spLocks noGrp="1"/>
          </p:cNvSpPr>
          <p:nvPr>
            <p:ph idx="1"/>
          </p:nvPr>
        </p:nvSpPr>
        <p:spPr>
          <a:xfrm>
            <a:off x="88710" y="820667"/>
            <a:ext cx="9123529" cy="5041047"/>
          </a:xfrm>
        </p:spPr>
        <p:txBody>
          <a:bodyPr>
            <a:noAutofit/>
          </a:bodyPr>
          <a:lstStyle/>
          <a:p>
            <a:pPr marL="342900" indent="-342900">
              <a:buFont typeface="Arial" panose="020B0604020202020204" pitchFamily="34" charset="0"/>
              <a:buChar char="•"/>
            </a:pPr>
            <a:r>
              <a:rPr lang="en-US" sz="2000" b="1" dirty="0"/>
              <a:t>Article VIII: Committees</a:t>
            </a:r>
          </a:p>
          <a:p>
            <a:pPr marL="742950" lvl="1" indent="-285750">
              <a:buFont typeface="Arial" panose="020B0604020202020204" pitchFamily="34" charset="0"/>
              <a:buChar char="•"/>
            </a:pPr>
            <a:r>
              <a:rPr lang="en-US" sz="1800" dirty="0"/>
              <a:t>The Board can designate  Committees  of the Board by majority vote such as the Finance Committee and the Executive Board. (Page 18)</a:t>
            </a:r>
          </a:p>
          <a:p>
            <a:pPr marL="742950" lvl="1" indent="-285750"/>
            <a:r>
              <a:rPr lang="en-US" sz="1800" dirty="0"/>
              <a:t>At least three Trustees must serve on the Committees (Page 18)</a:t>
            </a:r>
          </a:p>
          <a:p>
            <a:pPr marL="742950" lvl="1" indent="-285750"/>
            <a:r>
              <a:rPr lang="en-US" sz="1800" dirty="0"/>
              <a:t>Committee members are appointed by the Board. (Page 19)</a:t>
            </a:r>
          </a:p>
          <a:p>
            <a:pPr marL="742950" lvl="1" indent="-285750">
              <a:buFont typeface="Arial" panose="020B0604020202020204" pitchFamily="34" charset="0"/>
              <a:buChar char="•"/>
            </a:pPr>
            <a:r>
              <a:rPr lang="en-US" sz="1800" dirty="0"/>
              <a:t>The Executive Committee consists of the officers with the President serving as the Chair. (Page 19)</a:t>
            </a:r>
          </a:p>
          <a:p>
            <a:pPr marL="742950" lvl="1" indent="-285750">
              <a:buFont typeface="Arial" panose="020B0604020202020204" pitchFamily="34" charset="0"/>
              <a:buChar char="•"/>
            </a:pPr>
            <a:r>
              <a:rPr lang="en-US" sz="1800" dirty="0"/>
              <a:t>The Treasurer cannot be the chairperson  of the Finance Committee. (Page 19)</a:t>
            </a:r>
          </a:p>
          <a:p>
            <a:pPr marL="742950" lvl="1" indent="-285750">
              <a:buFont typeface="Arial" panose="020B0604020202020204" pitchFamily="34" charset="0"/>
              <a:buChar char="•"/>
            </a:pPr>
            <a:r>
              <a:rPr lang="en-US" sz="1800" dirty="0"/>
              <a:t>The Board may appoint a chairperson for each committee. (Page 20)</a:t>
            </a:r>
          </a:p>
          <a:p>
            <a:pPr marL="342900" indent="-342900">
              <a:buFont typeface="Arial" panose="020B0604020202020204" pitchFamily="34" charset="0"/>
              <a:buChar char="•"/>
            </a:pPr>
            <a:r>
              <a:rPr lang="en-US" sz="2000" b="1" dirty="0"/>
              <a:t>Article VIX: Staffing</a:t>
            </a:r>
          </a:p>
          <a:p>
            <a:pPr marL="742950" lvl="1" indent="-285750">
              <a:buFont typeface="Arial" panose="020B0604020202020204" pitchFamily="34" charset="0"/>
              <a:buChar char="•"/>
            </a:pPr>
            <a:r>
              <a:rPr lang="en-US" sz="1800" dirty="0"/>
              <a:t>The Board of Trustees may employ an Executive Director, Director or Administrative Associate, who shall serve as the chief administrative officer of the Corporation. (Page 21)</a:t>
            </a:r>
          </a:p>
          <a:p>
            <a:pPr marL="742950" lvl="1" indent="-285750">
              <a:buFont typeface="Arial" panose="020B0604020202020204" pitchFamily="34" charset="0"/>
              <a:buChar char="•"/>
            </a:pPr>
            <a:r>
              <a:rPr lang="en-US" sz="1800" dirty="0"/>
              <a:t>At least annually, the Board and/or Executive Committee will conduct a compensation review and performance evaluation of the staff. (Page 22)</a:t>
            </a:r>
          </a:p>
          <a:p>
            <a:pPr marL="742950" lvl="1" indent="-285750">
              <a:buFont typeface="Arial" panose="020B0604020202020204" pitchFamily="34" charset="0"/>
              <a:buChar char="•"/>
            </a:pPr>
            <a:endParaRPr lang="en-US" sz="1800" b="1" dirty="0"/>
          </a:p>
          <a:p>
            <a:pPr lvl="6"/>
            <a:endParaRPr lang="en-US" sz="1000" b="1" dirty="0"/>
          </a:p>
        </p:txBody>
      </p:sp>
      <p:sp>
        <p:nvSpPr>
          <p:cNvPr id="4" name="Slide Number Placeholder 3">
            <a:extLst>
              <a:ext uri="{FF2B5EF4-FFF2-40B4-BE49-F238E27FC236}">
                <a16:creationId xmlns:a16="http://schemas.microsoft.com/office/drawing/2014/main" id="{401D2CC0-ED39-48F5-AF89-4559325457CE}"/>
              </a:ext>
            </a:extLst>
          </p:cNvPr>
          <p:cNvSpPr>
            <a:spLocks noGrp="1"/>
          </p:cNvSpPr>
          <p:nvPr>
            <p:ph type="sldNum" sz="quarter" idx="12"/>
          </p:nvPr>
        </p:nvSpPr>
        <p:spPr>
          <a:xfrm>
            <a:off x="6457950" y="6356351"/>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C68AF89-A4D7-4720-8539-F24C97DF1290}" type="slidenum">
              <a:rPr lang="en-US" smtClean="0"/>
              <a:pPr/>
              <a:t>5</a:t>
            </a:fld>
            <a:endParaRPr lang="en-US" dirty="0"/>
          </a:p>
        </p:txBody>
      </p:sp>
    </p:spTree>
    <p:extLst>
      <p:ext uri="{BB962C8B-B14F-4D97-AF65-F5344CB8AC3E}">
        <p14:creationId xmlns:p14="http://schemas.microsoft.com/office/powerpoint/2010/main" val="2087098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7299-38D2-4C7F-8CC1-D6CECD00BFB1}"/>
              </a:ext>
            </a:extLst>
          </p:cNvPr>
          <p:cNvSpPr>
            <a:spLocks noGrp="1"/>
          </p:cNvSpPr>
          <p:nvPr>
            <p:ph type="title"/>
          </p:nvPr>
        </p:nvSpPr>
        <p:spPr>
          <a:xfrm>
            <a:off x="523372" y="-64827"/>
            <a:ext cx="8651828" cy="1325563"/>
          </a:xfrm>
        </p:spPr>
        <p:txBody>
          <a:bodyPr/>
          <a:lstStyle/>
          <a:p>
            <a:r>
              <a:rPr lang="en-US" dirty="0"/>
              <a:t>Features of Proposed New Bylaws </a:t>
            </a:r>
          </a:p>
        </p:txBody>
      </p:sp>
      <p:sp>
        <p:nvSpPr>
          <p:cNvPr id="3" name="Content Placeholder 2">
            <a:extLst>
              <a:ext uri="{FF2B5EF4-FFF2-40B4-BE49-F238E27FC236}">
                <a16:creationId xmlns:a16="http://schemas.microsoft.com/office/drawing/2014/main" id="{65D3A568-1BE2-4211-A8CD-18550F0F9ADB}"/>
              </a:ext>
            </a:extLst>
          </p:cNvPr>
          <p:cNvSpPr>
            <a:spLocks noGrp="1"/>
          </p:cNvSpPr>
          <p:nvPr>
            <p:ph idx="1"/>
          </p:nvPr>
        </p:nvSpPr>
        <p:spPr>
          <a:xfrm>
            <a:off x="51671" y="1066800"/>
            <a:ext cx="9123529" cy="5041047"/>
          </a:xfrm>
        </p:spPr>
        <p:txBody>
          <a:bodyPr>
            <a:noAutofit/>
          </a:bodyPr>
          <a:lstStyle/>
          <a:p>
            <a:pPr marL="342900" indent="-342900">
              <a:buFont typeface="Arial" panose="020B0604020202020204" pitchFamily="34" charset="0"/>
              <a:buChar char="•"/>
            </a:pPr>
            <a:r>
              <a:rPr lang="en-US" sz="2000" b="1" dirty="0"/>
              <a:t>Article VV: Inurement</a:t>
            </a:r>
          </a:p>
          <a:p>
            <a:pPr marL="742950" lvl="1" indent="-285750">
              <a:buFont typeface="Arial" panose="020B0604020202020204" pitchFamily="34" charset="0"/>
              <a:buChar char="•"/>
            </a:pPr>
            <a:r>
              <a:rPr lang="en-US" sz="1800" dirty="0"/>
              <a:t>Compensation for services to Trustees should follow Conflict of Interest Policy. (Page 26)</a:t>
            </a:r>
          </a:p>
          <a:p>
            <a:pPr marL="342900" indent="-342900">
              <a:buFont typeface="Arial" panose="020B0604020202020204" pitchFamily="34" charset="0"/>
              <a:buChar char="•"/>
            </a:pPr>
            <a:r>
              <a:rPr lang="en-US" sz="2000" b="1" dirty="0"/>
              <a:t>Article XVIII: Amendments</a:t>
            </a:r>
          </a:p>
          <a:p>
            <a:pPr marL="742950" lvl="1" indent="-285750">
              <a:buFont typeface="Arial" panose="020B0604020202020204" pitchFamily="34" charset="0"/>
              <a:buChar char="•"/>
            </a:pPr>
            <a:r>
              <a:rPr lang="en-US" sz="1800" dirty="0"/>
              <a:t>A minimum of two Trustees or persons will be designated by the Board may sign payments of money  in the New Bylaws as compared to two officers or the Executive Director in the 2014 Bylaws.(Page 27)</a:t>
            </a:r>
          </a:p>
          <a:p>
            <a:pPr marL="342900" indent="-342900">
              <a:buFont typeface="Arial" panose="020B0604020202020204" pitchFamily="34" charset="0"/>
              <a:buChar char="•"/>
            </a:pPr>
            <a:r>
              <a:rPr lang="en-US" sz="2000" b="1" dirty="0"/>
              <a:t>Article XX: Amendments</a:t>
            </a:r>
          </a:p>
          <a:p>
            <a:pPr marL="742950" lvl="1" indent="-285750">
              <a:buFont typeface="Arial" panose="020B0604020202020204" pitchFamily="34" charset="0"/>
              <a:buChar char="•"/>
            </a:pPr>
            <a:r>
              <a:rPr lang="en-US" sz="1800" dirty="0"/>
              <a:t>These Bylaws may be adopted, amended, or repealed by a majority vote of the Board of Trustees at any time. (Page 27)</a:t>
            </a:r>
          </a:p>
          <a:p>
            <a:pPr marL="342900" indent="-342900">
              <a:buFont typeface="Arial" panose="020B0604020202020204" pitchFamily="34" charset="0"/>
              <a:buChar char="•"/>
            </a:pPr>
            <a:endParaRPr lang="en-US" sz="1800" b="1" dirty="0"/>
          </a:p>
          <a:p>
            <a:pPr marL="742950" lvl="1" indent="-285750">
              <a:buFont typeface="Arial" panose="020B0604020202020204" pitchFamily="34" charset="0"/>
              <a:buChar char="•"/>
            </a:pPr>
            <a:endParaRPr lang="en-US" sz="1800" b="1" dirty="0"/>
          </a:p>
          <a:p>
            <a:pPr lvl="6"/>
            <a:endParaRPr lang="en-US" sz="1000" b="1" dirty="0"/>
          </a:p>
        </p:txBody>
      </p:sp>
      <p:sp>
        <p:nvSpPr>
          <p:cNvPr id="4" name="Slide Number Placeholder 3">
            <a:extLst>
              <a:ext uri="{FF2B5EF4-FFF2-40B4-BE49-F238E27FC236}">
                <a16:creationId xmlns:a16="http://schemas.microsoft.com/office/drawing/2014/main" id="{401D2CC0-ED39-48F5-AF89-4559325457CE}"/>
              </a:ext>
            </a:extLst>
          </p:cNvPr>
          <p:cNvSpPr>
            <a:spLocks noGrp="1"/>
          </p:cNvSpPr>
          <p:nvPr>
            <p:ph type="sldNum" sz="quarter" idx="12"/>
          </p:nvPr>
        </p:nvSpPr>
        <p:spPr>
          <a:xfrm>
            <a:off x="6457950" y="6356351"/>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C68AF89-A4D7-4720-8539-F24C97DF1290}" type="slidenum">
              <a:rPr lang="en-US" smtClean="0"/>
              <a:pPr/>
              <a:t>6</a:t>
            </a:fld>
            <a:endParaRPr lang="en-US" dirty="0"/>
          </a:p>
        </p:txBody>
      </p:sp>
    </p:spTree>
    <p:extLst>
      <p:ext uri="{BB962C8B-B14F-4D97-AF65-F5344CB8AC3E}">
        <p14:creationId xmlns:p14="http://schemas.microsoft.com/office/powerpoint/2010/main" val="12851313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TotalTime>
  <Words>922</Words>
  <Application>Microsoft Office PowerPoint</Application>
  <PresentationFormat>On-screen Show (4:3)</PresentationFormat>
  <Paragraphs>60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Features of New Bylaws</vt:lpstr>
      <vt:lpstr>Features of Proposed New Bylaws </vt:lpstr>
      <vt:lpstr>Features of Proposed New Bylaws </vt:lpstr>
      <vt:lpstr>Features of Proposed New Bylaws </vt:lpstr>
      <vt:lpstr>Features of Proposed New Bylaws </vt:lpstr>
      <vt:lpstr>Features of Proposed New Bylaws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Features of New Bylaws</dc:title>
  <dc:creator>Howard Kroplick</dc:creator>
  <cp:lastModifiedBy>Howard Kroplick</cp:lastModifiedBy>
  <cp:revision>7</cp:revision>
  <dcterms:created xsi:type="dcterms:W3CDTF">2020-01-20T13:36:36Z</dcterms:created>
  <dcterms:modified xsi:type="dcterms:W3CDTF">2021-06-13T00:08:40Z</dcterms:modified>
</cp:coreProperties>
</file>