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11212" y="256343"/>
            <a:ext cx="1099001" cy="41503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625392" y="256343"/>
            <a:ext cx="4408215" cy="4492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758401" y="4882711"/>
            <a:ext cx="1111212" cy="1464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271269" y="5432017"/>
            <a:ext cx="2051469" cy="29418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651126" y="8593571"/>
            <a:ext cx="561711" cy="976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175321" y="4406646"/>
            <a:ext cx="0" cy="4437380"/>
          </a:xfrm>
          <a:custGeom>
            <a:avLst/>
            <a:gdLst/>
            <a:ahLst/>
            <a:cxnLst/>
            <a:rect l="l" t="t" r="r" b="b"/>
            <a:pathLst>
              <a:path w="0" h="4437380">
                <a:moveTo>
                  <a:pt x="0" y="4437163"/>
                </a:moveTo>
                <a:lnTo>
                  <a:pt x="0" y="0"/>
                </a:lnTo>
              </a:path>
            </a:pathLst>
          </a:custGeom>
          <a:ln w="152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7085507" y="1611294"/>
            <a:ext cx="0" cy="665480"/>
          </a:xfrm>
          <a:custGeom>
            <a:avLst/>
            <a:gdLst/>
            <a:ahLst/>
            <a:cxnLst/>
            <a:rect l="l" t="t" r="r" b="b"/>
            <a:pathLst>
              <a:path w="0" h="665480">
                <a:moveTo>
                  <a:pt x="0" y="665269"/>
                </a:moveTo>
                <a:lnTo>
                  <a:pt x="0" y="0"/>
                </a:lnTo>
              </a:path>
            </a:pathLst>
          </a:custGeom>
          <a:ln w="61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795035" y="283807"/>
            <a:ext cx="830580" cy="0"/>
          </a:xfrm>
          <a:custGeom>
            <a:avLst/>
            <a:gdLst/>
            <a:ahLst/>
            <a:cxnLst/>
            <a:rect l="l" t="t" r="r" b="b"/>
            <a:pathLst>
              <a:path w="830580" h="0">
                <a:moveTo>
                  <a:pt x="0" y="0"/>
                </a:moveTo>
                <a:lnTo>
                  <a:pt x="830356" y="0"/>
                </a:lnTo>
              </a:path>
            </a:pathLst>
          </a:custGeom>
          <a:ln w="183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172268" y="8828551"/>
            <a:ext cx="5846445" cy="0"/>
          </a:xfrm>
          <a:custGeom>
            <a:avLst/>
            <a:gdLst/>
            <a:ahLst/>
            <a:cxnLst/>
            <a:rect l="l" t="t" r="r" b="b"/>
            <a:pathLst>
              <a:path w="5846445" h="0">
                <a:moveTo>
                  <a:pt x="0" y="0"/>
                </a:moveTo>
                <a:lnTo>
                  <a:pt x="5846078" y="0"/>
                </a:lnTo>
              </a:path>
            </a:pathLst>
          </a:custGeom>
          <a:ln w="2136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29700" y="9155082"/>
            <a:ext cx="7360284" cy="0"/>
          </a:xfrm>
          <a:custGeom>
            <a:avLst/>
            <a:gdLst/>
            <a:ahLst/>
            <a:cxnLst/>
            <a:rect l="l" t="t" r="r" b="b"/>
            <a:pathLst>
              <a:path w="7360284" h="0">
                <a:moveTo>
                  <a:pt x="0" y="0"/>
                </a:moveTo>
                <a:lnTo>
                  <a:pt x="7360258" y="0"/>
                </a:lnTo>
              </a:path>
            </a:pathLst>
          </a:custGeom>
          <a:ln w="183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0606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0606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60606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16670" y="2308114"/>
            <a:ext cx="647064" cy="986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60606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7916" y="2308876"/>
            <a:ext cx="125095" cy="4146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50" spc="70">
                <a:solidFill>
                  <a:srgbClr val="939393"/>
                </a:solidFill>
                <a:latin typeface="Times New Roman"/>
                <a:cs typeface="Times New Roman"/>
              </a:rPr>
              <a:t>\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245"/>
              <a:t>,;,</a:t>
            </a:r>
            <a:r>
              <a:rPr dirty="0" spc="-290"/>
              <a:t> </a:t>
            </a:r>
            <a:r>
              <a:rPr dirty="0" sz="6300" spc="-1125">
                <a:solidFill>
                  <a:srgbClr val="4F4F4F"/>
                </a:solidFill>
              </a:rPr>
              <a:t>/</a:t>
            </a:r>
            <a:r>
              <a:rPr dirty="0" sz="6300" spc="-1125">
                <a:solidFill>
                  <a:srgbClr val="B8B8B8"/>
                </a:solidFill>
              </a:rPr>
              <a:t>'</a:t>
            </a:r>
            <a:endParaRPr sz="6300"/>
          </a:p>
        </p:txBody>
      </p:sp>
      <p:sp>
        <p:nvSpPr>
          <p:cNvPr id="4" name="object 4"/>
          <p:cNvSpPr txBox="1"/>
          <p:nvPr/>
        </p:nvSpPr>
        <p:spPr>
          <a:xfrm>
            <a:off x="1793593" y="3098248"/>
            <a:ext cx="1224915" cy="536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4475" algn="l"/>
                <a:tab pos="612140" algn="l"/>
              </a:tabLst>
            </a:pPr>
            <a:r>
              <a:rPr dirty="0" sz="750" spc="-400">
                <a:solidFill>
                  <a:srgbClr val="3D3D3D"/>
                </a:solidFill>
                <a:latin typeface="Arial"/>
                <a:cs typeface="Arial"/>
              </a:rPr>
              <a:t>0	</a:t>
            </a:r>
            <a:r>
              <a:rPr dirty="0" sz="3350" spc="-245">
                <a:solidFill>
                  <a:srgbClr val="939393"/>
                </a:solidFill>
                <a:latin typeface="Arial"/>
                <a:cs typeface="Arial"/>
              </a:rPr>
              <a:t>'	</a:t>
            </a:r>
            <a:r>
              <a:rPr dirty="0" sz="3350" spc="-555">
                <a:solidFill>
                  <a:srgbClr val="757575"/>
                </a:solidFill>
                <a:latin typeface="Arial"/>
                <a:cs typeface="Arial"/>
              </a:rPr>
              <a:t>&gt;, </a:t>
            </a:r>
            <a:r>
              <a:rPr dirty="0" sz="3350" spc="-365">
                <a:solidFill>
                  <a:srgbClr val="606060"/>
                </a:solidFill>
                <a:latin typeface="Arial"/>
                <a:cs typeface="Arial"/>
              </a:rPr>
              <a:t>\</a:t>
            </a:r>
            <a:r>
              <a:rPr dirty="0" sz="3350" spc="-365">
                <a:solidFill>
                  <a:srgbClr val="939393"/>
                </a:solidFill>
                <a:latin typeface="Arial"/>
                <a:cs typeface="Arial"/>
              </a:rPr>
              <a:t>'</a:t>
            </a:r>
            <a:r>
              <a:rPr dirty="0" sz="3350" spc="-840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dirty="0" sz="3350" spc="-715">
                <a:solidFill>
                  <a:srgbClr val="757575"/>
                </a:solidFill>
                <a:latin typeface="Arial"/>
                <a:cs typeface="Arial"/>
              </a:rPr>
              <a:t>·</a:t>
            </a:r>
            <a:endParaRPr sz="3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9681" y="3658742"/>
            <a:ext cx="30035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50" spc="340">
                <a:solidFill>
                  <a:srgbClr val="2D2D2D"/>
                </a:solidFill>
                <a:latin typeface="Arial"/>
                <a:cs typeface="Arial"/>
              </a:rPr>
              <a:t>,,._</a:t>
            </a:r>
            <a:endParaRPr sz="5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1155" y="3595165"/>
            <a:ext cx="793115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575" algn="l"/>
              </a:tabLst>
            </a:pPr>
            <a:r>
              <a:rPr dirty="0" sz="550" spc="275">
                <a:solidFill>
                  <a:srgbClr val="757575"/>
                </a:solidFill>
                <a:latin typeface="Arial"/>
                <a:cs typeface="Arial"/>
              </a:rPr>
              <a:t>,	</a:t>
            </a:r>
            <a:r>
              <a:rPr dirty="0" sz="550" spc="585">
                <a:solidFill>
                  <a:srgbClr val="606060"/>
                </a:solidFill>
                <a:latin typeface="Arial"/>
                <a:cs typeface="Arial"/>
              </a:rPr>
              <a:t>'"'</a:t>
            </a:r>
            <a:r>
              <a:rPr dirty="0" sz="550" spc="-95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dirty="0" sz="550" spc="-75">
                <a:solidFill>
                  <a:srgbClr val="757575"/>
                </a:solidFill>
                <a:latin typeface="Arial"/>
                <a:cs typeface="Arial"/>
              </a:rPr>
              <a:t>, </a:t>
            </a:r>
            <a:r>
              <a:rPr dirty="0" sz="1050" spc="-155">
                <a:solidFill>
                  <a:srgbClr val="939393"/>
                </a:solidFill>
                <a:latin typeface="Arial"/>
                <a:cs typeface="Arial"/>
              </a:rPr>
              <a:t>,</a:t>
            </a:r>
            <a:r>
              <a:rPr dirty="0" sz="550" spc="-155">
                <a:solidFill>
                  <a:srgbClr val="939393"/>
                </a:solidFill>
                <a:latin typeface="Arial"/>
                <a:cs typeface="Arial"/>
              </a:rPr>
              <a:t>,</a:t>
            </a:r>
            <a:r>
              <a:rPr dirty="0" sz="550" spc="-155">
                <a:solidFill>
                  <a:srgbClr val="757575"/>
                </a:solidFill>
                <a:latin typeface="Arial"/>
                <a:cs typeface="Arial"/>
              </a:rPr>
              <a:t>1.</a:t>
            </a:r>
            <a:r>
              <a:rPr dirty="0" sz="1050" spc="-155">
                <a:solidFill>
                  <a:srgbClr val="939393"/>
                </a:solidFill>
                <a:latin typeface="Arial"/>
                <a:cs typeface="Arial"/>
              </a:rPr>
              <a:t>, </a:t>
            </a:r>
            <a:r>
              <a:rPr dirty="0" sz="1050" spc="-180">
                <a:solidFill>
                  <a:srgbClr val="757575"/>
                </a:solidFill>
                <a:latin typeface="Arial"/>
                <a:cs typeface="Arial"/>
              </a:rPr>
              <a:t>I'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1271" y="3764789"/>
            <a:ext cx="45021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90" algn="l"/>
              </a:tabLst>
            </a:pPr>
            <a:r>
              <a:rPr dirty="0" sz="700" spc="-125">
                <a:solidFill>
                  <a:srgbClr val="4F4F4F"/>
                </a:solidFill>
                <a:latin typeface="Times New Roman"/>
                <a:cs typeface="Times New Roman"/>
              </a:rPr>
              <a:t>\                 </a:t>
            </a:r>
            <a:r>
              <a:rPr dirty="0" sz="700" spc="-110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700" spc="-125">
                <a:solidFill>
                  <a:srgbClr val="757575"/>
                </a:solidFill>
                <a:latin typeface="Times New Roman"/>
                <a:cs typeface="Times New Roman"/>
              </a:rPr>
              <a:t>\         </a:t>
            </a:r>
            <a:r>
              <a:rPr dirty="0" sz="700" spc="-8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700" spc="-90">
                <a:solidFill>
                  <a:srgbClr val="939393"/>
                </a:solidFill>
                <a:latin typeface="Times New Roman"/>
                <a:cs typeface="Times New Roman"/>
              </a:rPr>
              <a:t>,	</a:t>
            </a:r>
            <a:r>
              <a:rPr dirty="0" sz="700" spc="-90">
                <a:solidFill>
                  <a:srgbClr val="B8B8B8"/>
                </a:solidFill>
                <a:latin typeface="Times New Roman"/>
                <a:cs typeface="Times New Roman"/>
              </a:rPr>
              <a:t>,</a:t>
            </a:r>
            <a:r>
              <a:rPr dirty="0" sz="700" spc="-15">
                <a:solidFill>
                  <a:srgbClr val="B8B8B8"/>
                </a:solidFill>
                <a:latin typeface="Times New Roman"/>
                <a:cs typeface="Times New Roman"/>
              </a:rPr>
              <a:t> </a:t>
            </a:r>
            <a:r>
              <a:rPr dirty="0" sz="700" spc="-70">
                <a:solidFill>
                  <a:srgbClr val="606060"/>
                </a:solidFill>
                <a:latin typeface="Times New Roman"/>
                <a:cs typeface="Times New Roman"/>
              </a:rPr>
              <a:t>'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6172" y="3841081"/>
            <a:ext cx="88265" cy="132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5">
                <a:solidFill>
                  <a:srgbClr val="757575"/>
                </a:solidFill>
                <a:latin typeface="Times New Roman"/>
                <a:cs typeface="Times New Roman"/>
              </a:rPr>
              <a:t>11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5191" y="3707570"/>
            <a:ext cx="41529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50" i="1">
                <a:solidFill>
                  <a:srgbClr val="3D3D3D"/>
                </a:solidFill>
                <a:latin typeface="Times New Roman"/>
                <a:cs typeface="Times New Roman"/>
              </a:rPr>
              <a:t>s,xc5•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9952" y="3907964"/>
            <a:ext cx="7556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15">
                <a:solidFill>
                  <a:srgbClr val="939393"/>
                </a:solidFill>
                <a:latin typeface="Arial"/>
                <a:cs typeface="Arial"/>
              </a:rPr>
              <a:t>,'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94881" y="3985783"/>
            <a:ext cx="75311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1830" algn="l"/>
              </a:tabLst>
            </a:pPr>
            <a:r>
              <a:rPr dirty="0" sz="1050" spc="-155">
                <a:solidFill>
                  <a:srgbClr val="3D3D3D"/>
                </a:solidFill>
                <a:latin typeface="Arial"/>
                <a:cs typeface="Arial"/>
              </a:rPr>
              <a:t>,   </a:t>
            </a:r>
            <a:r>
              <a:rPr dirty="0" sz="1050" spc="-105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1050" spc="-165">
                <a:solidFill>
                  <a:srgbClr val="606060"/>
                </a:solidFill>
                <a:latin typeface="Arial"/>
                <a:cs typeface="Arial"/>
              </a:rPr>
              <a:t>,?	</a:t>
            </a:r>
            <a:r>
              <a:rPr dirty="0" sz="1050" spc="-130">
                <a:solidFill>
                  <a:srgbClr val="939393"/>
                </a:solidFill>
                <a:latin typeface="Arial"/>
                <a:cs typeface="Arial"/>
              </a:rPr>
              <a:t>'</a:t>
            </a:r>
            <a:r>
              <a:rPr dirty="0" sz="1050" spc="-125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dirty="0" sz="1050" spc="-150">
                <a:solidFill>
                  <a:srgbClr val="757575"/>
                </a:solidFill>
                <a:latin typeface="Arial"/>
                <a:cs typeface="Arial"/>
              </a:rPr>
              <a:t>'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9143" y="4092337"/>
            <a:ext cx="60325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95">
                <a:solidFill>
                  <a:srgbClr val="757575"/>
                </a:solidFill>
                <a:latin typeface="Times New Roman"/>
                <a:cs typeface="Times New Roman"/>
              </a:rPr>
              <a:t>,</a:t>
            </a:r>
            <a:r>
              <a:rPr dirty="0" sz="500" spc="-7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500" spc="-95">
                <a:solidFill>
                  <a:srgbClr val="3D3D3D"/>
                </a:solidFill>
                <a:latin typeface="Times New Roman"/>
                <a:cs typeface="Times New Roman"/>
              </a:rPr>
              <a:t>,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37502" y="4092337"/>
            <a:ext cx="3175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500" spc="-120">
                <a:solidFill>
                  <a:srgbClr val="939393"/>
                </a:solidFill>
                <a:latin typeface="Times New Roman"/>
                <a:cs typeface="Times New Roman"/>
              </a:rPr>
              <a:t>I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80936" y="4165324"/>
            <a:ext cx="216535" cy="109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180" algn="l"/>
              </a:tabLst>
            </a:pPr>
            <a:r>
              <a:rPr dirty="0" sz="550" spc="-75">
                <a:solidFill>
                  <a:srgbClr val="606060"/>
                </a:solidFill>
                <a:latin typeface="Arial"/>
                <a:cs typeface="Arial"/>
              </a:rPr>
              <a:t>'</a:t>
            </a:r>
            <a:r>
              <a:rPr dirty="0" sz="550" spc="-75">
                <a:solidFill>
                  <a:srgbClr val="606060"/>
                </a:solidFill>
                <a:latin typeface="Arial"/>
                <a:cs typeface="Arial"/>
              </a:rPr>
              <a:t>	</a:t>
            </a:r>
            <a:r>
              <a:rPr dirty="0" sz="400" spc="-40">
                <a:solidFill>
                  <a:srgbClr val="757575"/>
                </a:solidFill>
                <a:latin typeface="Arial"/>
                <a:cs typeface="Arial"/>
              </a:rPr>
              <a:t>:-,</a:t>
            </a:r>
            <a:endParaRPr sz="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02758" y="4230172"/>
            <a:ext cx="4318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35">
                <a:solidFill>
                  <a:srgbClr val="4F4F4F"/>
                </a:solidFill>
                <a:latin typeface="Arial"/>
                <a:cs typeface="Arial"/>
              </a:rPr>
              <a:t>\</a:t>
            </a:r>
            <a:r>
              <a:rPr dirty="0" sz="400" spc="-20">
                <a:solidFill>
                  <a:srgbClr val="4F4F4F"/>
                </a:solidFill>
                <a:latin typeface="Arial"/>
                <a:cs typeface="Arial"/>
              </a:rPr>
              <a:t>'</a:t>
            </a:r>
            <a:endParaRPr sz="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26401" y="4230172"/>
            <a:ext cx="244475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400" spc="-10" i="1">
                <a:solidFill>
                  <a:srgbClr val="3D3D3D"/>
                </a:solidFill>
                <a:uFill>
                  <a:solidFill>
                    <a:srgbClr val="3D3D3D"/>
                  </a:solidFill>
                </a:uFill>
                <a:latin typeface="Arial"/>
                <a:cs typeface="Arial"/>
              </a:rPr>
              <a:t>.;,,,,,11,1</a:t>
            </a:r>
            <a:r>
              <a:rPr dirty="0" sz="400" spc="-10" i="1">
                <a:solidFill>
                  <a:srgbClr val="3D3D3D"/>
                </a:solidFill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89181" y="4742603"/>
            <a:ext cx="561340" cy="720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85"/>
              </a:lnSpc>
              <a:spcBef>
                <a:spcPts val="100"/>
              </a:spcBef>
            </a:pPr>
            <a:r>
              <a:rPr dirty="0" sz="450" spc="15" i="1">
                <a:solidFill>
                  <a:srgbClr val="3D3D3D"/>
                </a:solidFill>
                <a:latin typeface="Times New Roman"/>
                <a:cs typeface="Times New Roman"/>
              </a:rPr>
              <a:t>0</a:t>
            </a:r>
            <a:r>
              <a:rPr dirty="0" sz="450" spc="45" i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450" spc="30" i="1">
                <a:solidFill>
                  <a:srgbClr val="3D3D3D"/>
                </a:solidFill>
                <a:latin typeface="Times New Roman"/>
                <a:cs typeface="Times New Roman"/>
              </a:rPr>
              <a:t>8°9a</a:t>
            </a:r>
            <a:endParaRPr sz="450">
              <a:latin typeface="Times New Roman"/>
              <a:cs typeface="Times New Roman"/>
            </a:endParaRPr>
          </a:p>
          <a:p>
            <a:pPr marL="119380">
              <a:lnSpc>
                <a:spcPts val="2185"/>
              </a:lnSpc>
            </a:pPr>
            <a:r>
              <a:rPr dirty="0" sz="1950" spc="-80">
                <a:solidFill>
                  <a:srgbClr val="4F4F4F"/>
                </a:solidFill>
                <a:latin typeface="Times New Roman"/>
                <a:cs typeface="Times New Roman"/>
              </a:rPr>
              <a:t>::,</a:t>
            </a:r>
            <a:endParaRPr sz="1950">
              <a:latin typeface="Times New Roman"/>
              <a:cs typeface="Times New Roman"/>
            </a:endParaRPr>
          </a:p>
          <a:p>
            <a:pPr marL="60960">
              <a:lnSpc>
                <a:spcPts val="450"/>
              </a:lnSpc>
              <a:spcBef>
                <a:spcPts val="605"/>
              </a:spcBef>
            </a:pPr>
            <a:r>
              <a:rPr dirty="0" sz="400" spc="20" i="1">
                <a:solidFill>
                  <a:srgbClr val="3D3D3D"/>
                </a:solidFill>
                <a:latin typeface="Arial"/>
                <a:cs typeface="Arial"/>
              </a:rPr>
              <a:t>JM.Jt,11</a:t>
            </a:r>
            <a:endParaRPr sz="400">
              <a:latin typeface="Arial"/>
              <a:cs typeface="Arial"/>
            </a:endParaRPr>
          </a:p>
          <a:p>
            <a:pPr algn="ctr" marR="77470">
              <a:lnSpc>
                <a:spcPts val="750"/>
              </a:lnSpc>
            </a:pPr>
            <a:r>
              <a:rPr dirty="0" sz="650" spc="-40" i="1">
                <a:solidFill>
                  <a:srgbClr val="3D3D3D"/>
                </a:solidFill>
                <a:latin typeface="Times New Roman"/>
                <a:cs typeface="Times New Roman"/>
              </a:rPr>
              <a:t>tr,</a:t>
            </a:r>
            <a:endParaRPr sz="650">
              <a:latin typeface="Times New Roman"/>
              <a:cs typeface="Times New Roman"/>
            </a:endParaRPr>
          </a:p>
          <a:p>
            <a:pPr marL="56515">
              <a:lnSpc>
                <a:spcPts val="520"/>
              </a:lnSpc>
              <a:spcBef>
                <a:spcPts val="40"/>
              </a:spcBef>
            </a:pPr>
            <a:r>
              <a:rPr dirty="0" sz="450" spc="-40" i="1">
                <a:solidFill>
                  <a:srgbClr val="3D3D3D"/>
                </a:solidFill>
                <a:latin typeface="Times New Roman"/>
                <a:cs typeface="Times New Roman"/>
              </a:rPr>
              <a:t>0 </a:t>
            </a:r>
            <a:r>
              <a:rPr dirty="0" sz="450" spc="-45" i="1">
                <a:solidFill>
                  <a:srgbClr val="1C1C1C"/>
                </a:solidFill>
                <a:latin typeface="Times New Roman"/>
                <a:cs typeface="Times New Roman"/>
              </a:rPr>
              <a:t>W.</a:t>
            </a:r>
            <a:r>
              <a:rPr dirty="0" sz="450" spc="-35" i="1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450" spc="25" i="1">
                <a:solidFill>
                  <a:srgbClr val="2D2D2D"/>
                </a:solidFill>
                <a:latin typeface="Times New Roman"/>
                <a:cs typeface="Times New Roman"/>
              </a:rPr>
              <a:t>fol/Jh</a:t>
            </a:r>
            <a:endParaRPr sz="450">
              <a:latin typeface="Times New Roman"/>
              <a:cs typeface="Times New Roman"/>
            </a:endParaRPr>
          </a:p>
          <a:p>
            <a:pPr marL="320675">
              <a:lnSpc>
                <a:spcPts val="520"/>
              </a:lnSpc>
            </a:pPr>
            <a:r>
              <a:rPr dirty="0" sz="450" spc="-60" i="1">
                <a:solidFill>
                  <a:srgbClr val="3D3D3D"/>
                </a:solidFill>
                <a:latin typeface="Times New Roman"/>
                <a:cs typeface="Times New Roman"/>
              </a:rPr>
              <a:t>G</a:t>
            </a:r>
            <a:r>
              <a:rPr dirty="0" sz="450" spc="-50" i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450" spc="45" i="1">
                <a:solidFill>
                  <a:srgbClr val="3D3D3D"/>
                </a:solidFill>
                <a:latin typeface="Times New Roman"/>
                <a:cs typeface="Times New Roman"/>
              </a:rPr>
              <a:t>All,n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60671" y="4742603"/>
            <a:ext cx="46355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640" algn="l"/>
              </a:tabLst>
            </a:pPr>
            <a:r>
              <a:rPr dirty="0" sz="450" spc="-55">
                <a:solidFill>
                  <a:srgbClr val="939393"/>
                </a:solidFill>
                <a:latin typeface="Times New Roman"/>
                <a:cs typeface="Times New Roman"/>
              </a:rPr>
              <a:t>,</a:t>
            </a:r>
            <a:r>
              <a:rPr dirty="0" sz="450" spc="-55">
                <a:solidFill>
                  <a:srgbClr val="757575"/>
                </a:solidFill>
                <a:latin typeface="Times New Roman"/>
                <a:cs typeface="Times New Roman"/>
              </a:rPr>
              <a:t>-</a:t>
            </a:r>
            <a:r>
              <a:rPr dirty="0" sz="450" spc="-55">
                <a:solidFill>
                  <a:srgbClr val="939393"/>
                </a:solidFill>
                <a:latin typeface="Times New Roman"/>
                <a:cs typeface="Times New Roman"/>
              </a:rPr>
              <a:t>,,,.        </a:t>
            </a:r>
            <a:r>
              <a:rPr dirty="0" sz="450" spc="-5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450" spc="-10">
                <a:solidFill>
                  <a:srgbClr val="B8B8B8"/>
                </a:solidFill>
                <a:latin typeface="Times New Roman"/>
                <a:cs typeface="Times New Roman"/>
              </a:rPr>
              <a:t>'	</a:t>
            </a:r>
            <a:r>
              <a:rPr dirty="0" sz="450" spc="-15">
                <a:solidFill>
                  <a:srgbClr val="757575"/>
                </a:solidFill>
                <a:latin typeface="Times New Roman"/>
                <a:cs typeface="Times New Roman"/>
              </a:rPr>
              <a:t>\</a:t>
            </a:r>
            <a:r>
              <a:rPr dirty="0" sz="450" spc="-5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450" spc="-20">
                <a:solidFill>
                  <a:srgbClr val="939393"/>
                </a:solidFill>
                <a:latin typeface="Times New Roman"/>
                <a:cs typeface="Times New Roman"/>
              </a:rPr>
              <a:t>·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57739" y="4666311"/>
            <a:ext cx="642620" cy="186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765" indent="-139065">
              <a:lnSpc>
                <a:spcPct val="100000"/>
              </a:lnSpc>
              <a:spcBef>
                <a:spcPts val="100"/>
              </a:spcBef>
              <a:buSzPct val="85714"/>
              <a:buChar char="■"/>
              <a:tabLst>
                <a:tab pos="151765" algn="l"/>
              </a:tabLst>
            </a:pPr>
            <a:r>
              <a:rPr dirty="0" sz="1050" spc="10">
                <a:solidFill>
                  <a:srgbClr val="1C1C1C"/>
                </a:solidFill>
                <a:latin typeface="Arial"/>
                <a:cs typeface="Arial"/>
              </a:rPr>
              <a:t>■ </a:t>
            </a:r>
            <a:r>
              <a:rPr dirty="0" sz="450" spc="25" i="1">
                <a:solidFill>
                  <a:srgbClr val="3D3D3D"/>
                </a:solidFill>
                <a:latin typeface="Times New Roman"/>
                <a:cs typeface="Times New Roman"/>
              </a:rPr>
              <a:t>P,.ul,</a:t>
            </a:r>
            <a:r>
              <a:rPr dirty="0" sz="450" spc="-5" i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450" spc="5" i="1">
                <a:solidFill>
                  <a:srgbClr val="3D3D3D"/>
                </a:solidFill>
                <a:latin typeface="Times New Roman"/>
                <a:cs typeface="Times New Roman"/>
              </a:rPr>
              <a:t>CJ,vreh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25895" y="4771594"/>
            <a:ext cx="817880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3220" algn="l"/>
              </a:tabLst>
            </a:pPr>
            <a:r>
              <a:rPr dirty="0" sz="1950" spc="-275">
                <a:solidFill>
                  <a:srgbClr val="939393"/>
                </a:solidFill>
                <a:latin typeface="Times New Roman"/>
                <a:cs typeface="Times New Roman"/>
              </a:rPr>
              <a:t>' </a:t>
            </a:r>
            <a:r>
              <a:rPr dirty="0" sz="1950" spc="-245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950" spc="-430">
                <a:solidFill>
                  <a:srgbClr val="606060"/>
                </a:solidFill>
                <a:latin typeface="Times New Roman"/>
                <a:cs typeface="Times New Roman"/>
              </a:rPr>
              <a:t>\     </a:t>
            </a:r>
            <a:r>
              <a:rPr dirty="0" sz="1950" spc="-385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1950" spc="-455">
                <a:solidFill>
                  <a:srgbClr val="606060"/>
                </a:solidFill>
                <a:latin typeface="Times New Roman"/>
                <a:cs typeface="Times New Roman"/>
              </a:rPr>
              <a:t>\	</a:t>
            </a:r>
            <a:r>
              <a:rPr dirty="0" sz="1950" spc="-944">
                <a:solidFill>
                  <a:srgbClr val="3D3D3D"/>
                </a:solidFill>
                <a:latin typeface="Times New Roman"/>
                <a:cs typeface="Times New Roman"/>
              </a:rPr>
              <a:t>D</a:t>
            </a:r>
            <a:r>
              <a:rPr dirty="0" sz="1950" spc="33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1950" spc="-375">
                <a:solidFill>
                  <a:srgbClr val="3D3D3D"/>
                </a:solidFill>
                <a:latin typeface="Times New Roman"/>
                <a:cs typeface="Times New Roman"/>
              </a:rPr>
              <a:t>J:•;o:I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24708" y="4933588"/>
            <a:ext cx="33972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" algn="l"/>
              </a:tabLst>
            </a:pPr>
            <a:r>
              <a:rPr dirty="0" sz="1300" spc="-10">
                <a:solidFill>
                  <a:srgbClr val="757575"/>
                </a:solidFill>
                <a:latin typeface="Arial"/>
                <a:cs typeface="Arial"/>
              </a:rPr>
              <a:t>\</a:t>
            </a:r>
            <a:r>
              <a:rPr dirty="0" sz="1300" spc="-10">
                <a:solidFill>
                  <a:srgbClr val="757575"/>
                </a:solidFill>
                <a:latin typeface="Arial"/>
                <a:cs typeface="Arial"/>
              </a:rPr>
              <a:t>	</a:t>
            </a:r>
            <a:r>
              <a:rPr dirty="0" sz="1300" spc="-290" i="1">
                <a:solidFill>
                  <a:srgbClr val="757575"/>
                </a:solidFill>
                <a:latin typeface="Arial"/>
                <a:cs typeface="Arial"/>
              </a:rPr>
              <a:t>!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2697" y="5041669"/>
            <a:ext cx="327660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-130" i="1">
                <a:solidFill>
                  <a:srgbClr val="3D3D3D"/>
                </a:solidFill>
                <a:latin typeface="Times New Roman"/>
                <a:cs typeface="Times New Roman"/>
              </a:rPr>
              <a:t>J.</a:t>
            </a:r>
            <a:r>
              <a:rPr dirty="0" sz="450" spc="60" i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450" spc="-135" i="1">
                <a:solidFill>
                  <a:srgbClr val="3D3D3D"/>
                </a:solidFill>
                <a:latin typeface="Times New Roman"/>
                <a:cs typeface="Times New Roman"/>
              </a:rPr>
              <a:t>P.</a:t>
            </a:r>
            <a:r>
              <a:rPr dirty="0" sz="450" spc="455" i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450" spc="-35" i="1">
                <a:solidFill>
                  <a:srgbClr val="606060"/>
                </a:solidFill>
                <a:latin typeface="Times New Roman"/>
                <a:cs typeface="Times New Roman"/>
              </a:rPr>
              <a:t>f'</a:t>
            </a:r>
            <a:r>
              <a:rPr dirty="0" sz="450" spc="-35" i="1">
                <a:solidFill>
                  <a:srgbClr val="3D3D3D"/>
                </a:solidFill>
                <a:latin typeface="Times New Roman"/>
                <a:cs typeface="Times New Roman"/>
              </a:rPr>
              <a:t>,.,,J,,u</a:t>
            </a:r>
            <a:r>
              <a:rPr dirty="0" sz="450" i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450" spc="-45" i="1">
                <a:solidFill>
                  <a:srgbClr val="606060"/>
                </a:solidFill>
                <a:latin typeface="Times New Roman"/>
                <a:cs typeface="Times New Roman"/>
              </a:rPr>
              <a:t>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51105" y="4954950"/>
            <a:ext cx="63436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140" algn="l"/>
              </a:tabLst>
            </a:pPr>
            <a:r>
              <a:rPr dirty="0" sz="1900" spc="-275">
                <a:solidFill>
                  <a:srgbClr val="939393"/>
                </a:solidFill>
                <a:latin typeface="Times New Roman"/>
                <a:cs typeface="Times New Roman"/>
              </a:rPr>
              <a:t>"'</a:t>
            </a:r>
            <a:r>
              <a:rPr dirty="0" sz="1900" spc="-275">
                <a:solidFill>
                  <a:srgbClr val="757575"/>
                </a:solidFill>
                <a:latin typeface="Times New Roman"/>
                <a:cs typeface="Times New Roman"/>
              </a:rPr>
              <a:t>.J  </a:t>
            </a:r>
            <a:r>
              <a:rPr dirty="0" sz="1900" spc="-22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400" spc="-75" i="1">
                <a:solidFill>
                  <a:srgbClr val="A8A8A8"/>
                </a:solidFill>
                <a:latin typeface="Arial"/>
                <a:cs typeface="Arial"/>
              </a:rPr>
              <a:t>I	</a:t>
            </a:r>
            <a:r>
              <a:rPr dirty="0" sz="400" spc="-60">
                <a:solidFill>
                  <a:srgbClr val="606060"/>
                </a:solidFill>
                <a:latin typeface="Arial"/>
                <a:cs typeface="Arial"/>
              </a:rPr>
              <a:t>/ </a:t>
            </a:r>
            <a:r>
              <a:rPr dirty="0" sz="400" spc="-45">
                <a:solidFill>
                  <a:srgbClr val="757575"/>
                </a:solidFill>
                <a:latin typeface="Arial"/>
                <a:cs typeface="Arial"/>
              </a:rPr>
              <a:t>•</a:t>
            </a:r>
            <a:r>
              <a:rPr dirty="0" sz="400" spc="-35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400" spc="-25">
                <a:solidFill>
                  <a:srgbClr val="A8A8A8"/>
                </a:solidFill>
                <a:latin typeface="Times New Roman"/>
                <a:cs typeface="Times New Roman"/>
              </a:rPr>
              <a:t>I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63079" y="5116689"/>
            <a:ext cx="37274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0355" algn="l"/>
              </a:tabLst>
            </a:pPr>
            <a:r>
              <a:rPr dirty="0" sz="1300" spc="-110">
                <a:solidFill>
                  <a:srgbClr val="757575"/>
                </a:solidFill>
                <a:latin typeface="Times New Roman"/>
                <a:cs typeface="Times New Roman"/>
              </a:rPr>
              <a:t>v</a:t>
            </a:r>
            <a:r>
              <a:rPr dirty="0" sz="1300" spc="-110">
                <a:solidFill>
                  <a:srgbClr val="757575"/>
                </a:solidFill>
                <a:latin typeface="Times New Roman"/>
                <a:cs typeface="Times New Roman"/>
              </a:rPr>
              <a:t>	</a:t>
            </a:r>
            <a:r>
              <a:rPr dirty="0" sz="1300" spc="-55">
                <a:solidFill>
                  <a:srgbClr val="939393"/>
                </a:solidFill>
                <a:latin typeface="Times New Roman"/>
                <a:cs typeface="Times New Roman"/>
              </a:rPr>
              <a:t>'.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930944" y="5304115"/>
            <a:ext cx="57467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1315" algn="l"/>
              </a:tabLst>
            </a:pPr>
            <a:r>
              <a:rPr dirty="0" sz="450" spc="15">
                <a:solidFill>
                  <a:srgbClr val="757575"/>
                </a:solidFill>
                <a:latin typeface="Times New Roman"/>
                <a:cs typeface="Times New Roman"/>
              </a:rPr>
              <a:t>'\	</a:t>
            </a:r>
            <a:r>
              <a:rPr dirty="0" sz="450" spc="25">
                <a:solidFill>
                  <a:srgbClr val="757575"/>
                </a:solidFill>
                <a:latin typeface="Times New Roman"/>
                <a:cs typeface="Times New Roman"/>
              </a:rPr>
              <a:t>/ </a:t>
            </a:r>
            <a:r>
              <a:rPr dirty="0" sz="450" spc="25">
                <a:solidFill>
                  <a:srgbClr val="939393"/>
                </a:solidFill>
                <a:latin typeface="Times New Roman"/>
                <a:cs typeface="Times New Roman"/>
              </a:rPr>
              <a:t>/</a:t>
            </a:r>
            <a:r>
              <a:rPr dirty="0" sz="450" spc="90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450" spc="15">
                <a:solidFill>
                  <a:srgbClr val="606060"/>
                </a:solidFill>
                <a:latin typeface="Times New Roman"/>
                <a:cs typeface="Times New Roman"/>
              </a:rPr>
              <a:t>//,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53104" y="5368200"/>
            <a:ext cx="570230" cy="187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84">
              <a:lnSpc>
                <a:spcPts val="520"/>
              </a:lnSpc>
              <a:spcBef>
                <a:spcPts val="100"/>
              </a:spcBef>
              <a:tabLst>
                <a:tab pos="420370" algn="l"/>
              </a:tabLst>
            </a:pPr>
            <a:r>
              <a:rPr dirty="0" sz="450" spc="25">
                <a:solidFill>
                  <a:srgbClr val="757575"/>
                </a:solidFill>
                <a:latin typeface="Times New Roman"/>
                <a:cs typeface="Times New Roman"/>
              </a:rPr>
              <a:t>'</a:t>
            </a:r>
            <a:r>
              <a:rPr dirty="0" sz="450" spc="-50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450" spc="30">
                <a:solidFill>
                  <a:srgbClr val="939393"/>
                </a:solidFill>
                <a:latin typeface="Times New Roman"/>
                <a:cs typeface="Times New Roman"/>
              </a:rPr>
              <a:t>,,	</a:t>
            </a:r>
            <a:r>
              <a:rPr dirty="0" sz="450" spc="30">
                <a:solidFill>
                  <a:srgbClr val="B8B8B8"/>
                </a:solidFill>
                <a:latin typeface="Times New Roman"/>
                <a:cs typeface="Times New Roman"/>
              </a:rPr>
              <a:t>,</a:t>
            </a:r>
            <a:r>
              <a:rPr dirty="0" sz="450" spc="40">
                <a:solidFill>
                  <a:srgbClr val="B8B8B8"/>
                </a:solidFill>
                <a:latin typeface="Times New Roman"/>
                <a:cs typeface="Times New Roman"/>
              </a:rPr>
              <a:t> </a:t>
            </a:r>
            <a:r>
              <a:rPr dirty="0" sz="450" spc="35">
                <a:solidFill>
                  <a:srgbClr val="757575"/>
                </a:solidFill>
                <a:latin typeface="Times New Roman"/>
                <a:cs typeface="Times New Roman"/>
              </a:rPr>
              <a:t>/</a:t>
            </a: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ts val="760"/>
              </a:lnSpc>
              <a:tabLst>
                <a:tab pos="350520" algn="l"/>
              </a:tabLst>
            </a:pPr>
            <a:r>
              <a:rPr dirty="0" sz="650" spc="-15">
                <a:solidFill>
                  <a:srgbClr val="606060"/>
                </a:solidFill>
                <a:latin typeface="Arial"/>
                <a:cs typeface="Arial"/>
              </a:rPr>
              <a:t>,,</a:t>
            </a:r>
            <a:r>
              <a:rPr dirty="0" sz="650" spc="-15">
                <a:solidFill>
                  <a:srgbClr val="757575"/>
                </a:solidFill>
                <a:latin typeface="Arial"/>
                <a:cs typeface="Arial"/>
              </a:rPr>
              <a:t>,   </a:t>
            </a:r>
            <a:r>
              <a:rPr dirty="0" sz="650" spc="40">
                <a:solidFill>
                  <a:srgbClr val="757575"/>
                </a:solidFill>
                <a:latin typeface="Arial"/>
                <a:cs typeface="Arial"/>
              </a:rPr>
              <a:t> </a:t>
            </a:r>
            <a:r>
              <a:rPr dirty="0" sz="650" spc="-85">
                <a:solidFill>
                  <a:srgbClr val="757575"/>
                </a:solidFill>
                <a:latin typeface="Arial"/>
                <a:cs typeface="Arial"/>
              </a:rPr>
              <a:t>...</a:t>
            </a:r>
            <a:r>
              <a:rPr dirty="0" u="sng" sz="650" spc="-85">
                <a:solidFill>
                  <a:srgbClr val="939393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</a:rPr>
              <a:t> 	</a:t>
            </a:r>
            <a:r>
              <a:rPr dirty="0" sz="650" spc="-85">
                <a:solidFill>
                  <a:srgbClr val="939393"/>
                </a:solidFill>
                <a:latin typeface="Arial"/>
                <a:cs typeface="Arial"/>
              </a:rPr>
              <a:t>/</a:t>
            </a:r>
            <a:r>
              <a:rPr dirty="0" sz="650" spc="-35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dirty="0" sz="650" spc="-35" i="1">
                <a:solidFill>
                  <a:srgbClr val="606060"/>
                </a:solidFill>
                <a:latin typeface="Arial"/>
                <a:cs typeface="Arial"/>
              </a:rPr>
              <a:t>;17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85982" y="5579529"/>
            <a:ext cx="100965" cy="71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" spc="10" i="1">
                <a:solidFill>
                  <a:srgbClr val="4F4F4F"/>
                </a:solidFill>
                <a:latin typeface="Times New Roman"/>
                <a:cs typeface="Times New Roman"/>
              </a:rPr>
              <a:t>M11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61264" y="5579529"/>
            <a:ext cx="102235" cy="71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" spc="30" i="1">
                <a:solidFill>
                  <a:srgbClr val="4F4F4F"/>
                </a:solidFill>
                <a:latin typeface="Times New Roman"/>
                <a:cs typeface="Times New Roman"/>
              </a:rPr>
              <a:t>//U.</a:t>
            </a:r>
            <a:endParaRPr sz="3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86489" y="5780179"/>
            <a:ext cx="49784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509"/>
              </a:lnSpc>
              <a:spcBef>
                <a:spcPts val="100"/>
              </a:spcBef>
              <a:tabLst>
                <a:tab pos="391160" algn="l"/>
              </a:tabLst>
            </a:pPr>
            <a:r>
              <a:rPr dirty="0" sz="450" spc="10" i="1">
                <a:solidFill>
                  <a:srgbClr val="3D3D3D"/>
                </a:solidFill>
                <a:latin typeface="Times New Roman"/>
                <a:cs typeface="Times New Roman"/>
              </a:rPr>
              <a:t>0</a:t>
            </a:r>
            <a:r>
              <a:rPr dirty="0" sz="450" spc="10" i="1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r>
              <a:rPr dirty="0" sz="450" spc="10" i="1">
                <a:solidFill>
                  <a:srgbClr val="2D2D2D"/>
                </a:solidFill>
                <a:latin typeface="Times New Roman"/>
                <a:cs typeface="Times New Roman"/>
              </a:rPr>
              <a:t>W.</a:t>
            </a:r>
            <a:r>
              <a:rPr dirty="0" sz="450" spc="80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450" spc="-15" i="1">
                <a:solidFill>
                  <a:srgbClr val="2D2D2D"/>
                </a:solidFill>
                <a:latin typeface="Times New Roman"/>
                <a:cs typeface="Times New Roman"/>
              </a:rPr>
              <a:t>ft,</a:t>
            </a:r>
            <a:r>
              <a:rPr dirty="0" sz="450" spc="-60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450" spc="-5" i="1">
                <a:solidFill>
                  <a:srgbClr val="4F4F4F"/>
                </a:solidFill>
                <a:latin typeface="Times New Roman"/>
                <a:cs typeface="Times New Roman"/>
              </a:rPr>
              <a:t>//,t	</a:t>
            </a:r>
            <a:r>
              <a:rPr dirty="0" sz="450">
                <a:solidFill>
                  <a:srgbClr val="1C1C1C"/>
                </a:solidFill>
                <a:latin typeface="Times New Roman"/>
                <a:cs typeface="Times New Roman"/>
              </a:rPr>
              <a:t>•</a:t>
            </a:r>
            <a:endParaRPr sz="450">
              <a:latin typeface="Times New Roman"/>
              <a:cs typeface="Times New Roman"/>
            </a:endParaRPr>
          </a:p>
          <a:p>
            <a:pPr marL="270510">
              <a:lnSpc>
                <a:spcPts val="450"/>
              </a:lnSpc>
            </a:pPr>
            <a:r>
              <a:rPr dirty="0" sz="400" spc="10" i="1">
                <a:solidFill>
                  <a:srgbClr val="4F4F4F"/>
                </a:solidFill>
                <a:latin typeface="Arial"/>
                <a:cs typeface="Arial"/>
              </a:rPr>
              <a:t>0 </a:t>
            </a:r>
            <a:r>
              <a:rPr dirty="0" sz="350" spc="5" i="1">
                <a:solidFill>
                  <a:srgbClr val="4F4F4F"/>
                </a:solidFill>
                <a:latin typeface="Times New Roman"/>
                <a:cs typeface="Times New Roman"/>
              </a:rPr>
              <a:t>!".</a:t>
            </a:r>
            <a:r>
              <a:rPr dirty="0" sz="350" spc="70" i="1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400" i="1">
                <a:solidFill>
                  <a:srgbClr val="3D3D3D"/>
                </a:solidFill>
                <a:latin typeface="Arial"/>
                <a:cs typeface="Arial"/>
              </a:rPr>
              <a:t>Fu:</a:t>
            </a:r>
            <a:endParaRPr sz="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62212" y="5149750"/>
            <a:ext cx="914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25">
                <a:solidFill>
                  <a:srgbClr val="1C1C1C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37810" y="5227568"/>
            <a:ext cx="27432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5" i="1">
                <a:solidFill>
                  <a:srgbClr val="2D2D2D"/>
                </a:solidFill>
                <a:latin typeface="Arial"/>
                <a:cs typeface="Arial"/>
              </a:rPr>
              <a:t>Jlov5!iftr</a:t>
            </a:r>
            <a:endParaRPr sz="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07311" y="5353196"/>
            <a:ext cx="448945" cy="86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00" spc="10">
                <a:solidFill>
                  <a:srgbClr val="3D3D3D"/>
                </a:solidFill>
                <a:latin typeface="Arial"/>
                <a:cs typeface="Arial"/>
              </a:rPr>
              <a:t>0 </a:t>
            </a:r>
            <a:r>
              <a:rPr dirty="0" sz="400" spc="10" i="1">
                <a:solidFill>
                  <a:srgbClr val="3D3D3D"/>
                </a:solidFill>
                <a:latin typeface="Times New Roman"/>
                <a:cs typeface="Times New Roman"/>
              </a:rPr>
              <a:t>Shu</a:t>
            </a:r>
            <a:r>
              <a:rPr dirty="0" sz="400" spc="25" i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400" spc="50" i="1">
                <a:solidFill>
                  <a:srgbClr val="4F4F4F"/>
                </a:solidFill>
                <a:latin typeface="Times New Roman"/>
                <a:cs typeface="Times New Roman"/>
              </a:rPr>
              <a:t>Shop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67178" y="5859522"/>
            <a:ext cx="276225" cy="94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" spc="20" i="1">
                <a:solidFill>
                  <a:srgbClr val="757575"/>
                </a:solidFill>
                <a:latin typeface="Times New Roman"/>
                <a:cs typeface="Times New Roman"/>
              </a:rPr>
              <a:t>.</a:t>
            </a:r>
            <a:r>
              <a:rPr dirty="0" sz="450" spc="20" i="1">
                <a:solidFill>
                  <a:srgbClr val="4F4F4F"/>
                </a:solidFill>
                <a:latin typeface="Times New Roman"/>
                <a:cs typeface="Times New Roman"/>
              </a:rPr>
              <a:t>,</a:t>
            </a:r>
            <a:r>
              <a:rPr dirty="0" sz="450" spc="20" i="1">
                <a:solidFill>
                  <a:srgbClr val="2D2D2D"/>
                </a:solidFill>
                <a:latin typeface="Times New Roman"/>
                <a:cs typeface="Times New Roman"/>
              </a:rPr>
              <a:t>E </a:t>
            </a:r>
            <a:r>
              <a:rPr dirty="0" sz="450" spc="-50" i="1">
                <a:solidFill>
                  <a:srgbClr val="4F4F4F"/>
                </a:solidFill>
                <a:latin typeface="Times New Roman"/>
                <a:cs typeface="Times New Roman"/>
              </a:rPr>
              <a:t>Jt </a:t>
            </a:r>
            <a:r>
              <a:rPr dirty="0" sz="450" spc="-35" i="1">
                <a:solidFill>
                  <a:srgbClr val="4F4F4F"/>
                </a:solidFill>
                <a:latin typeface="Times New Roman"/>
                <a:cs typeface="Times New Roman"/>
              </a:rPr>
              <a:t>t</a:t>
            </a:r>
            <a:r>
              <a:rPr dirty="0" sz="450" spc="-35" i="1">
                <a:solidFill>
                  <a:srgbClr val="2D2D2D"/>
                </a:solidFill>
                <a:latin typeface="Times New Roman"/>
                <a:cs typeface="Times New Roman"/>
              </a:rPr>
              <a:t>,</a:t>
            </a:r>
            <a:r>
              <a:rPr dirty="0" sz="450" spc="-35" i="1">
                <a:solidFill>
                  <a:srgbClr val="4F4F4F"/>
                </a:solidFill>
                <a:latin typeface="Times New Roman"/>
                <a:cs typeface="Times New Roman"/>
              </a:rPr>
              <a:t>n</a:t>
            </a:r>
            <a:r>
              <a:rPr dirty="0" sz="450" spc="-30" i="1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450" spc="5" i="1">
                <a:solidFill>
                  <a:srgbClr val="2D2D2D"/>
                </a:solidFill>
                <a:latin typeface="Times New Roman"/>
                <a:cs typeface="Times New Roman"/>
              </a:rPr>
              <a:t>n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72437" y="6000155"/>
            <a:ext cx="248285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i="1">
                <a:solidFill>
                  <a:srgbClr val="3D3D3D"/>
                </a:solidFill>
                <a:latin typeface="Times New Roman"/>
                <a:cs typeface="Times New Roman"/>
              </a:rPr>
              <a:t>L.</a:t>
            </a:r>
            <a:r>
              <a:rPr dirty="0" sz="400" spc="5" i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400" spc="50" i="1">
                <a:solidFill>
                  <a:srgbClr val="3D3D3D"/>
                </a:solidFill>
                <a:latin typeface="Times New Roman"/>
                <a:cs typeface="Times New Roman"/>
              </a:rPr>
              <a:t>Thorn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83829" y="6000155"/>
            <a:ext cx="27051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25">
                <a:solidFill>
                  <a:srgbClr val="757575"/>
                </a:solidFill>
                <a:latin typeface="Times New Roman"/>
                <a:cs typeface="Times New Roman"/>
              </a:rPr>
              <a:t>. </a:t>
            </a:r>
            <a:r>
              <a:rPr dirty="0" sz="400" spc="35" i="1">
                <a:solidFill>
                  <a:srgbClr val="2D2D2D"/>
                </a:solidFill>
                <a:latin typeface="Times New Roman"/>
                <a:cs typeface="Times New Roman"/>
              </a:rPr>
              <a:t>l'olu </a:t>
            </a:r>
            <a:r>
              <a:rPr dirty="0" sz="400" spc="-10" i="1">
                <a:solidFill>
                  <a:srgbClr val="2D2D2D"/>
                </a:solidFill>
                <a:latin typeface="Times New Roman"/>
                <a:cs typeface="Times New Roman"/>
              </a:rPr>
              <a:t>f</a:t>
            </a:r>
            <a:r>
              <a:rPr dirty="0" sz="400" spc="-10" i="1">
                <a:solidFill>
                  <a:srgbClr val="606060"/>
                </a:solidFill>
                <a:latin typeface="Times New Roman"/>
                <a:cs typeface="Times New Roman"/>
              </a:rPr>
              <a:t>i</a:t>
            </a:r>
            <a:r>
              <a:rPr dirty="0" sz="400" spc="-20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400" spc="20" i="1">
                <a:solidFill>
                  <a:srgbClr val="3D3D3D"/>
                </a:solidFill>
                <a:latin typeface="Times New Roman"/>
                <a:cs typeface="Times New Roman"/>
              </a:rPr>
              <a:t>A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31504" y="6146636"/>
            <a:ext cx="189230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15" i="1">
                <a:solidFill>
                  <a:srgbClr val="606060"/>
                </a:solidFill>
                <a:latin typeface="Times New Roman"/>
                <a:cs typeface="Times New Roman"/>
              </a:rPr>
              <a:t>.</a:t>
            </a:r>
            <a:r>
              <a:rPr dirty="0" sz="400" spc="-15" i="1">
                <a:solidFill>
                  <a:srgbClr val="3D3D3D"/>
                </a:solidFill>
                <a:latin typeface="Times New Roman"/>
                <a:cs typeface="Times New Roman"/>
              </a:rPr>
              <a:t>Yi,l11tli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286585" y="6192666"/>
            <a:ext cx="299085" cy="7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" spc="60" i="1">
                <a:solidFill>
                  <a:srgbClr val="3D3D3D"/>
                </a:solidFill>
                <a:latin typeface="Arial"/>
                <a:cs typeface="Arial"/>
              </a:rPr>
              <a:t>WHS.n,14</a:t>
            </a:r>
            <a:endParaRPr sz="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84986" y="6860733"/>
            <a:ext cx="156845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i="1">
                <a:solidFill>
                  <a:srgbClr val="3D3D3D"/>
                </a:solidFill>
                <a:latin typeface="Arial"/>
                <a:cs typeface="Arial"/>
              </a:rPr>
              <a:t>Thos.</a:t>
            </a:r>
            <a:endParaRPr sz="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69227" y="7410037"/>
            <a:ext cx="249554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35" i="1">
                <a:solidFill>
                  <a:srgbClr val="2D2D2D"/>
                </a:solidFill>
                <a:latin typeface="Arial"/>
                <a:cs typeface="Arial"/>
              </a:rPr>
              <a:t>IY. </a:t>
            </a:r>
            <a:r>
              <a:rPr dirty="0" sz="400" spc="-50" i="1">
                <a:solidFill>
                  <a:srgbClr val="2D2D2D"/>
                </a:solidFill>
                <a:latin typeface="Times New Roman"/>
                <a:cs typeface="Times New Roman"/>
              </a:rPr>
              <a:t>w </a:t>
            </a:r>
            <a:r>
              <a:rPr dirty="0" sz="400" spc="-20" i="1">
                <a:solidFill>
                  <a:srgbClr val="4F4F4F"/>
                </a:solidFill>
                <a:latin typeface="Times New Roman"/>
                <a:cs typeface="Times New Roman"/>
              </a:rPr>
              <a:t>;Jl,i</a:t>
            </a:r>
            <a:r>
              <a:rPr dirty="0" sz="400" i="1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400" spc="-15" i="1">
                <a:solidFill>
                  <a:srgbClr val="2D2D2D"/>
                </a:solidFill>
                <a:latin typeface="Times New Roman"/>
                <a:cs typeface="Times New Roman"/>
              </a:rPr>
              <a:t>e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771078" y="8022920"/>
            <a:ext cx="425450" cy="10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5" i="1">
                <a:solidFill>
                  <a:srgbClr val="2D2D2D"/>
                </a:solidFill>
                <a:latin typeface="Arial"/>
                <a:cs typeface="Arial"/>
              </a:rPr>
              <a:t>J</a:t>
            </a:r>
            <a:r>
              <a:rPr dirty="0" sz="500" spc="5" i="1">
                <a:solidFill>
                  <a:srgbClr val="606060"/>
                </a:solidFill>
                <a:latin typeface="Arial"/>
                <a:cs typeface="Arial"/>
              </a:rPr>
              <a:t>. </a:t>
            </a:r>
            <a:r>
              <a:rPr dirty="0" sz="500" spc="30" i="1">
                <a:solidFill>
                  <a:srgbClr val="1C1C1C"/>
                </a:solidFill>
                <a:latin typeface="Times New Roman"/>
                <a:cs typeface="Times New Roman"/>
              </a:rPr>
              <a:t>N</a:t>
            </a:r>
            <a:r>
              <a:rPr dirty="0" sz="500" spc="30" i="1">
                <a:solidFill>
                  <a:srgbClr val="757575"/>
                </a:solidFill>
                <a:latin typeface="Times New Roman"/>
                <a:cs typeface="Times New Roman"/>
              </a:rPr>
              <a:t>. </a:t>
            </a:r>
            <a:r>
              <a:rPr dirty="0" sz="500" i="1">
                <a:solidFill>
                  <a:srgbClr val="2D2D2D"/>
                </a:solidFill>
                <a:latin typeface="Times New Roman"/>
                <a:cs typeface="Times New Roman"/>
              </a:rPr>
              <a:t>S </a:t>
            </a:r>
            <a:r>
              <a:rPr dirty="0" sz="500" spc="-5" i="1">
                <a:solidFill>
                  <a:srgbClr val="2D2D2D"/>
                </a:solidFill>
                <a:latin typeface="Times New Roman"/>
                <a:cs typeface="Times New Roman"/>
              </a:rPr>
              <a:t>ti</a:t>
            </a:r>
            <a:r>
              <a:rPr dirty="0" sz="500" spc="-8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500" i="1">
                <a:solidFill>
                  <a:srgbClr val="2D2D2D"/>
                </a:solidFill>
                <a:latin typeface="Times New Roman"/>
                <a:cs typeface="Times New Roman"/>
              </a:rPr>
              <a:t>!lwell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338046" y="2269204"/>
            <a:ext cx="30543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585" indent="-96520">
              <a:lnSpc>
                <a:spcPct val="100000"/>
              </a:lnSpc>
              <a:spcBef>
                <a:spcPts val="100"/>
              </a:spcBef>
              <a:buClr>
                <a:srgbClr val="1C1C1C"/>
              </a:buClr>
              <a:buSzPct val="94871"/>
              <a:buChar char="•"/>
              <a:tabLst>
                <a:tab pos="109220" algn="l"/>
              </a:tabLst>
            </a:pPr>
            <a:r>
              <a:rPr dirty="0" sz="1950" spc="-270" i="1">
                <a:solidFill>
                  <a:srgbClr val="3D3D3D"/>
                </a:solidFill>
                <a:latin typeface="Times New Roman"/>
                <a:cs typeface="Times New Roman"/>
              </a:rPr>
              <a:t>s</a:t>
            </a:r>
            <a:r>
              <a:rPr dirty="0" sz="500" spc="35" i="1">
                <a:solidFill>
                  <a:srgbClr val="4F4F4F"/>
                </a:solidFill>
                <a:latin typeface="Arial"/>
                <a:cs typeface="Arial"/>
              </a:rPr>
              <a:t>"/,If</a:t>
            </a:r>
            <a:endParaRPr sz="5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46733" y="3055937"/>
            <a:ext cx="382905" cy="28765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238125">
              <a:lnSpc>
                <a:spcPct val="100000"/>
              </a:lnSpc>
              <a:spcBef>
                <a:spcPts val="409"/>
              </a:spcBef>
            </a:pPr>
            <a:r>
              <a:rPr dirty="0" sz="950" spc="114">
                <a:solidFill>
                  <a:srgbClr val="4F4F4F"/>
                </a:solidFill>
                <a:latin typeface="Times New Roman"/>
                <a:cs typeface="Times New Roman"/>
              </a:rPr>
              <a:t>0)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00" spc="-5" i="1">
                <a:solidFill>
                  <a:srgbClr val="3D3D3D"/>
                </a:solidFill>
                <a:latin typeface="Arial"/>
                <a:cs typeface="Arial"/>
              </a:rPr>
              <a:t>1:</a:t>
            </a:r>
            <a:r>
              <a:rPr dirty="0" sz="400" spc="-5" i="1">
                <a:solidFill>
                  <a:srgbClr val="1C1C1C"/>
                </a:solidFill>
                <a:latin typeface="Arial"/>
                <a:cs typeface="Arial"/>
              </a:rPr>
              <a:t>.J</a:t>
            </a:r>
            <a:r>
              <a:rPr dirty="0" sz="400" spc="-5" i="1">
                <a:solidFill>
                  <a:srgbClr val="3D3D3D"/>
                </a:solidFill>
                <a:latin typeface="Arial"/>
                <a:cs typeface="Arial"/>
              </a:rPr>
              <a:t>/ril </a:t>
            </a:r>
            <a:r>
              <a:rPr dirty="0" sz="400" spc="5" i="1">
                <a:solidFill>
                  <a:srgbClr val="3D3D3D"/>
                </a:solidFill>
                <a:latin typeface="Arial"/>
                <a:cs typeface="Arial"/>
              </a:rPr>
              <a:t>J,,.,</a:t>
            </a:r>
            <a:r>
              <a:rPr dirty="0" sz="400" spc="-35" i="1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400" i="1">
                <a:solidFill>
                  <a:srgbClr val="3D3D3D"/>
                </a:solidFill>
                <a:latin typeface="Arial"/>
                <a:cs typeface="Arial"/>
              </a:rPr>
              <a:t>,,</a:t>
            </a:r>
            <a:endParaRPr sz="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436855" y="4446334"/>
            <a:ext cx="849630" cy="386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05">
              <a:lnSpc>
                <a:spcPts val="590"/>
              </a:lnSpc>
              <a:spcBef>
                <a:spcPts val="100"/>
              </a:spcBef>
            </a:pPr>
            <a:r>
              <a:rPr dirty="0" sz="400" spc="5" i="1">
                <a:solidFill>
                  <a:srgbClr val="4F4F4F"/>
                </a:solidFill>
                <a:latin typeface="Times New Roman"/>
                <a:cs typeface="Times New Roman"/>
              </a:rPr>
              <a:t>I </a:t>
            </a:r>
            <a:r>
              <a:rPr dirty="0" sz="400" spc="5">
                <a:solidFill>
                  <a:srgbClr val="3D3D3D"/>
                </a:solidFill>
                <a:latin typeface="Arial"/>
                <a:cs typeface="Arial"/>
              </a:rPr>
              <a:t>J!' </a:t>
            </a:r>
            <a:r>
              <a:rPr dirty="0" sz="500" spc="5" i="1">
                <a:solidFill>
                  <a:srgbClr val="A8A8A8"/>
                </a:solidFill>
                <a:latin typeface="Times New Roman"/>
                <a:cs typeface="Times New Roman"/>
              </a:rPr>
              <a:t>- </a:t>
            </a:r>
            <a:r>
              <a:rPr dirty="0" sz="500" spc="-10" i="1">
                <a:solidFill>
                  <a:srgbClr val="4F4F4F"/>
                </a:solidFill>
                <a:latin typeface="Times New Roman"/>
                <a:cs typeface="Times New Roman"/>
              </a:rPr>
              <a:t>.f </a:t>
            </a:r>
            <a:r>
              <a:rPr dirty="0" sz="500" spc="-45" i="1">
                <a:solidFill>
                  <a:srgbClr val="A8A8A8"/>
                </a:solidFill>
                <a:latin typeface="Times New Roman"/>
                <a:cs typeface="Times New Roman"/>
              </a:rPr>
              <a:t>,</a:t>
            </a:r>
            <a:r>
              <a:rPr dirty="0" sz="500" spc="-45" i="1">
                <a:solidFill>
                  <a:srgbClr val="4F4F4F"/>
                </a:solidFill>
                <a:latin typeface="Times New Roman"/>
                <a:cs typeface="Times New Roman"/>
              </a:rPr>
              <a:t>,,,</a:t>
            </a:r>
            <a:r>
              <a:rPr dirty="0" sz="500" spc="-45" i="1">
                <a:solidFill>
                  <a:srgbClr val="757575"/>
                </a:solidFill>
                <a:latin typeface="Times New Roman"/>
                <a:cs typeface="Times New Roman"/>
              </a:rPr>
              <a:t>,.</a:t>
            </a:r>
            <a:r>
              <a:rPr dirty="0" sz="500" spc="-45" i="1">
                <a:solidFill>
                  <a:srgbClr val="2D2D2D"/>
                </a:solidFill>
                <a:latin typeface="Times New Roman"/>
                <a:cs typeface="Times New Roman"/>
              </a:rPr>
              <a:t>""</a:t>
            </a:r>
            <a:r>
              <a:rPr dirty="0" sz="500" spc="-45" i="1">
                <a:solidFill>
                  <a:srgbClr val="606060"/>
                </a:solidFill>
                <a:latin typeface="Times New Roman"/>
                <a:cs typeface="Times New Roman"/>
              </a:rPr>
              <a:t>A </a:t>
            </a:r>
            <a:r>
              <a:rPr dirty="0" sz="500" spc="-35" i="1">
                <a:solidFill>
                  <a:srgbClr val="606060"/>
                </a:solidFill>
                <a:latin typeface="Times New Roman"/>
                <a:cs typeface="Times New Roman"/>
              </a:rPr>
              <a:t>-'</a:t>
            </a:r>
            <a:r>
              <a:rPr dirty="0" sz="500" spc="-35" i="1">
                <a:solidFill>
                  <a:srgbClr val="2D2D2D"/>
                </a:solidFill>
                <a:latin typeface="Times New Roman"/>
                <a:cs typeface="Times New Roman"/>
              </a:rPr>
              <a:t>'" </a:t>
            </a:r>
            <a:r>
              <a:rPr dirty="0" sz="500" spc="-40" i="1">
                <a:solidFill>
                  <a:srgbClr val="4F4F4F"/>
                </a:solidFill>
                <a:latin typeface="Times New Roman"/>
                <a:cs typeface="Times New Roman"/>
              </a:rPr>
              <a:t>" </a:t>
            </a:r>
            <a:r>
              <a:rPr dirty="0" sz="500" spc="-35" i="1">
                <a:solidFill>
                  <a:srgbClr val="4F4F4F"/>
                </a:solidFill>
                <a:latin typeface="Times New Roman"/>
                <a:cs typeface="Times New Roman"/>
              </a:rPr>
              <a:t>_,,,,</a:t>
            </a:r>
            <a:r>
              <a:rPr dirty="0" sz="500" spc="-35" i="1">
                <a:solidFill>
                  <a:srgbClr val="757575"/>
                </a:solidFill>
                <a:latin typeface="Times New Roman"/>
                <a:cs typeface="Times New Roman"/>
              </a:rPr>
              <a:t>,, </a:t>
            </a:r>
            <a:r>
              <a:rPr dirty="0" sz="500" spc="-25" i="1">
                <a:solidFill>
                  <a:srgbClr val="4F4F4F"/>
                </a:solidFill>
                <a:latin typeface="Times New Roman"/>
                <a:cs typeface="Times New Roman"/>
              </a:rPr>
              <a:t>.,I</a:t>
            </a:r>
            <a:r>
              <a:rPr dirty="0" sz="500" spc="-25" i="1">
                <a:solidFill>
                  <a:srgbClr val="757575"/>
                </a:solidFill>
                <a:latin typeface="Times New Roman"/>
                <a:cs typeface="Times New Roman"/>
              </a:rPr>
              <a:t>,</a:t>
            </a:r>
            <a:r>
              <a:rPr dirty="0" sz="500" spc="-45" i="1">
                <a:solidFill>
                  <a:srgbClr val="757575"/>
                </a:solidFill>
                <a:latin typeface="Times New Roman"/>
                <a:cs typeface="Times New Roman"/>
              </a:rPr>
              <a:t> </a:t>
            </a:r>
            <a:r>
              <a:rPr dirty="0" sz="500" spc="-70" i="1">
                <a:solidFill>
                  <a:srgbClr val="4F4F4F"/>
                </a:solidFill>
                <a:latin typeface="Times New Roman"/>
                <a:cs typeface="Times New Roman"/>
              </a:rPr>
              <a:t>A7.1</a:t>
            </a:r>
            <a:endParaRPr sz="500">
              <a:latin typeface="Times New Roman"/>
              <a:cs typeface="Times New Roman"/>
            </a:endParaRPr>
          </a:p>
          <a:p>
            <a:pPr marL="24765">
              <a:lnSpc>
                <a:spcPts val="495"/>
              </a:lnSpc>
            </a:pPr>
            <a:r>
              <a:rPr dirty="0" sz="450" spc="-95" i="1">
                <a:solidFill>
                  <a:srgbClr val="3D3D3D"/>
                </a:solidFill>
                <a:latin typeface="Times New Roman"/>
                <a:cs typeface="Times New Roman"/>
              </a:rPr>
              <a:t>2 </a:t>
            </a:r>
            <a:r>
              <a:rPr dirty="0" sz="450" spc="-50" i="1">
                <a:solidFill>
                  <a:srgbClr val="757575"/>
                </a:solidFill>
                <a:latin typeface="Times New Roman"/>
                <a:cs typeface="Times New Roman"/>
              </a:rPr>
              <a:t>. </a:t>
            </a:r>
            <a:r>
              <a:rPr dirty="0" sz="450" spc="-75" i="1">
                <a:solidFill>
                  <a:srgbClr val="3D3D3D"/>
                </a:solidFill>
                <a:latin typeface="Times New Roman"/>
                <a:cs typeface="Times New Roman"/>
              </a:rPr>
              <a:t>llor </a:t>
            </a:r>
            <a:r>
              <a:rPr dirty="0" sz="450" spc="-50" i="1">
                <a:solidFill>
                  <a:srgbClr val="606060"/>
                </a:solidFill>
                <a:latin typeface="Times New Roman"/>
                <a:cs typeface="Times New Roman"/>
              </a:rPr>
              <a:t>,, </a:t>
            </a:r>
            <a:r>
              <a:rPr dirty="0" sz="450" spc="-40" i="1">
                <a:solidFill>
                  <a:srgbClr val="3D3D3D"/>
                </a:solidFill>
                <a:latin typeface="Times New Roman"/>
                <a:cs typeface="Times New Roman"/>
              </a:rPr>
              <a:t>J.f </a:t>
            </a:r>
            <a:r>
              <a:rPr dirty="0" sz="450" spc="-30" i="1">
                <a:solidFill>
                  <a:srgbClr val="3D3D3D"/>
                </a:solidFill>
                <a:latin typeface="Arial"/>
                <a:cs typeface="Arial"/>
              </a:rPr>
              <a:t>.flt</a:t>
            </a:r>
            <a:r>
              <a:rPr dirty="0" sz="450" spc="-15" i="1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450" spc="5" i="1">
                <a:solidFill>
                  <a:srgbClr val="606060"/>
                </a:solidFill>
                <a:latin typeface="Arial"/>
                <a:cs typeface="Arial"/>
              </a:rPr>
              <a:t>,,/'</a:t>
            </a:r>
            <a:endParaRPr sz="450">
              <a:latin typeface="Arial"/>
              <a:cs typeface="Arial"/>
            </a:endParaRPr>
          </a:p>
          <a:p>
            <a:pPr marL="26670">
              <a:lnSpc>
                <a:spcPts val="685"/>
              </a:lnSpc>
            </a:pPr>
            <a:r>
              <a:rPr dirty="0" sz="600" spc="-25" i="1">
                <a:solidFill>
                  <a:srgbClr val="3D3D3D"/>
                </a:solidFill>
                <a:latin typeface="Arial"/>
                <a:cs typeface="Arial"/>
              </a:rPr>
              <a:t>J</a:t>
            </a:r>
            <a:endParaRPr sz="600">
              <a:latin typeface="Arial"/>
              <a:cs typeface="Arial"/>
            </a:endParaRPr>
          </a:p>
          <a:p>
            <a:pPr marL="19050">
              <a:lnSpc>
                <a:spcPts val="484"/>
              </a:lnSpc>
              <a:spcBef>
                <a:spcPts val="30"/>
              </a:spcBef>
            </a:pPr>
            <a:r>
              <a:rPr dirty="0" sz="450" spc="-10">
                <a:solidFill>
                  <a:srgbClr val="3D3D3D"/>
                </a:solidFill>
                <a:latin typeface="Times New Roman"/>
                <a:cs typeface="Times New Roman"/>
              </a:rPr>
              <a:t>./ </a:t>
            </a:r>
            <a:r>
              <a:rPr dirty="0" sz="450" spc="-10">
                <a:solidFill>
                  <a:srgbClr val="A8A8A8"/>
                </a:solidFill>
                <a:latin typeface="Times New Roman"/>
                <a:cs typeface="Times New Roman"/>
              </a:rPr>
              <a:t>. </a:t>
            </a:r>
            <a:r>
              <a:rPr dirty="0" sz="450" spc="-25" i="1">
                <a:solidFill>
                  <a:srgbClr val="3D3D3D"/>
                </a:solidFill>
                <a:latin typeface="Times New Roman"/>
                <a:cs typeface="Times New Roman"/>
              </a:rPr>
              <a:t>lJ </a:t>
            </a:r>
            <a:r>
              <a:rPr dirty="0" sz="450" spc="-15" i="1">
                <a:solidFill>
                  <a:srgbClr val="757575"/>
                </a:solidFill>
                <a:latin typeface="Times New Roman"/>
                <a:cs typeface="Times New Roman"/>
              </a:rPr>
              <a:t>. </a:t>
            </a:r>
            <a:r>
              <a:rPr dirty="0" sz="450" i="1">
                <a:solidFill>
                  <a:srgbClr val="2D2D2D"/>
                </a:solidFill>
                <a:latin typeface="Times New Roman"/>
                <a:cs typeface="Times New Roman"/>
              </a:rPr>
              <a:t>H </a:t>
            </a:r>
            <a:r>
              <a:rPr dirty="0" sz="450" spc="-25" i="1">
                <a:solidFill>
                  <a:srgbClr val="2D2D2D"/>
                </a:solidFill>
                <a:latin typeface="Times New Roman"/>
                <a:cs typeface="Times New Roman"/>
              </a:rPr>
              <a:t>t</a:t>
            </a:r>
            <a:r>
              <a:rPr dirty="0" sz="450" spc="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450" spc="-35" i="1">
                <a:solidFill>
                  <a:srgbClr val="2D2D2D"/>
                </a:solidFill>
                <a:latin typeface="Times New Roman"/>
                <a:cs typeface="Times New Roman"/>
              </a:rPr>
              <a:t>"'""</a:t>
            </a: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ts val="545"/>
              </a:lnSpc>
            </a:pPr>
            <a:r>
              <a:rPr dirty="0" sz="500" spc="5" i="1">
                <a:solidFill>
                  <a:srgbClr val="3D3D3D"/>
                </a:solidFill>
                <a:latin typeface="Arial"/>
                <a:cs typeface="Arial"/>
              </a:rPr>
              <a:t>S: </a:t>
            </a:r>
            <a:r>
              <a:rPr dirty="0" sz="450" spc="-5" i="1">
                <a:solidFill>
                  <a:srgbClr val="606060"/>
                </a:solidFill>
                <a:latin typeface="Times New Roman"/>
                <a:cs typeface="Times New Roman"/>
              </a:rPr>
              <a:t>.51,u</a:t>
            </a:r>
            <a:r>
              <a:rPr dirty="0" sz="450" spc="-5" i="1">
                <a:solidFill>
                  <a:srgbClr val="3D3D3D"/>
                </a:solidFill>
                <a:latin typeface="Times New Roman"/>
                <a:cs typeface="Times New Roman"/>
              </a:rPr>
              <a:t>c </a:t>
            </a:r>
            <a:r>
              <a:rPr dirty="0" sz="450" spc="-10" i="1">
                <a:solidFill>
                  <a:srgbClr val="3D3D3D"/>
                </a:solidFill>
                <a:latin typeface="Times New Roman"/>
                <a:cs typeface="Times New Roman"/>
              </a:rPr>
              <a:t>(He.7e </a:t>
            </a:r>
            <a:r>
              <a:rPr dirty="0" sz="450" spc="-35" i="1">
                <a:solidFill>
                  <a:srgbClr val="3D3D3D"/>
                </a:solidFill>
                <a:latin typeface="Times New Roman"/>
                <a:cs typeface="Times New Roman"/>
              </a:rPr>
              <a:t>,.,11</a:t>
            </a:r>
            <a:r>
              <a:rPr dirty="0" sz="450" spc="-35" i="1">
                <a:solidFill>
                  <a:srgbClr val="606060"/>
                </a:solidFill>
                <a:latin typeface="Times New Roman"/>
                <a:cs typeface="Times New Roman"/>
              </a:rPr>
              <a:t>n</a:t>
            </a:r>
            <a:r>
              <a:rPr dirty="0" sz="450" spc="-55" i="1">
                <a:solidFill>
                  <a:srgbClr val="606060"/>
                </a:solidFill>
                <a:latin typeface="Times New Roman"/>
                <a:cs typeface="Times New Roman"/>
              </a:rPr>
              <a:t> </a:t>
            </a:r>
            <a:r>
              <a:rPr dirty="0" sz="450" spc="-55" i="1">
                <a:solidFill>
                  <a:srgbClr val="3D3D3D"/>
                </a:solidFill>
                <a:latin typeface="Times New Roman"/>
                <a:cs typeface="Times New Roman"/>
              </a:rPr>
              <a:t>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337362" y="5334377"/>
            <a:ext cx="1317625" cy="674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7145">
              <a:lnSpc>
                <a:spcPts val="575"/>
              </a:lnSpc>
              <a:spcBef>
                <a:spcPts val="100"/>
              </a:spcBef>
            </a:pPr>
            <a:r>
              <a:rPr dirty="0" sz="500" spc="-25" i="1">
                <a:solidFill>
                  <a:srgbClr val="3D3D3D"/>
                </a:solidFill>
                <a:latin typeface="Times New Roman"/>
                <a:cs typeface="Times New Roman"/>
              </a:rPr>
              <a:t>St/A.</a:t>
            </a:r>
            <a:r>
              <a:rPr dirty="0" sz="500" spc="-25" i="1">
                <a:solidFill>
                  <a:srgbClr val="2D2D2D"/>
                </a:solidFill>
                <a:latin typeface="Times New Roman"/>
                <a:cs typeface="Times New Roman"/>
              </a:rPr>
              <a:t>VIV/YG </a:t>
            </a:r>
            <a:r>
              <a:rPr dirty="0" sz="450" spc="10" i="1">
                <a:solidFill>
                  <a:srgbClr val="3D3D3D"/>
                </a:solidFill>
                <a:latin typeface="Arial"/>
                <a:cs typeface="Arial"/>
              </a:rPr>
              <a:t>8VILOl/1&amp;5</a:t>
            </a:r>
            <a:r>
              <a:rPr dirty="0" sz="450" spc="100" i="1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450" spc="10">
                <a:solidFill>
                  <a:srgbClr val="1C1C1C"/>
                </a:solidFill>
                <a:latin typeface="Arial"/>
                <a:cs typeface="Arial"/>
              </a:rPr>
              <a:t>•</a:t>
            </a:r>
            <a:endParaRPr sz="450">
              <a:latin typeface="Arial"/>
              <a:cs typeface="Arial"/>
            </a:endParaRPr>
          </a:p>
          <a:p>
            <a:pPr algn="ctr" marR="36830">
              <a:lnSpc>
                <a:spcPts val="575"/>
              </a:lnSpc>
            </a:pPr>
            <a:r>
              <a:rPr dirty="0" sz="500" spc="15" i="1">
                <a:solidFill>
                  <a:srgbClr val="3D3D3D"/>
                </a:solidFill>
                <a:latin typeface="Times New Roman"/>
                <a:cs typeface="Times New Roman"/>
              </a:rPr>
              <a:t>a,., </a:t>
            </a:r>
            <a:r>
              <a:rPr dirty="0" sz="350" spc="5">
                <a:solidFill>
                  <a:srgbClr val="3D3D3D"/>
                </a:solidFill>
                <a:latin typeface="Times New Roman"/>
                <a:cs typeface="Times New Roman"/>
              </a:rPr>
              <a:t>tr,  </a:t>
            </a:r>
            <a:r>
              <a:rPr dirty="0" sz="400" spc="-25" i="1">
                <a:solidFill>
                  <a:srgbClr val="4F4F4F"/>
                </a:solidFill>
                <a:latin typeface="Arial"/>
                <a:cs typeface="Arial"/>
              </a:rPr>
              <a:t>,MCCu/'OCiilS   </a:t>
            </a:r>
            <a:r>
              <a:rPr dirty="0" sz="400" spc="-85" i="1">
                <a:solidFill>
                  <a:srgbClr val="3D3D3D"/>
                </a:solidFill>
                <a:latin typeface="Arial"/>
                <a:cs typeface="Arial"/>
              </a:rPr>
              <a:t>117        </a:t>
            </a:r>
            <a:r>
              <a:rPr dirty="0" sz="350" spc="20">
                <a:solidFill>
                  <a:srgbClr val="3D3D3D"/>
                </a:solidFill>
                <a:latin typeface="Arial"/>
                <a:cs typeface="Arial"/>
              </a:rPr>
              <a:t>t/lr;</a:t>
            </a:r>
            <a:r>
              <a:rPr dirty="0" sz="400" spc="20" i="1">
                <a:solidFill>
                  <a:srgbClr val="3D3D3D"/>
                </a:solidFill>
                <a:latin typeface="Arial"/>
                <a:cs typeface="Arial"/>
              </a:rPr>
              <a:t>,"lot:M,ent </a:t>
            </a:r>
            <a:r>
              <a:rPr dirty="0" sz="400" spc="25" i="1">
                <a:solidFill>
                  <a:srgbClr val="3D3D3D"/>
                </a:solidFill>
                <a:latin typeface="Arial"/>
                <a:cs typeface="Arial"/>
              </a:rPr>
              <a:t>of</a:t>
            </a:r>
            <a:r>
              <a:rPr dirty="0" sz="400" spc="60" i="1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dirty="0" sz="400" i="1">
                <a:solidFill>
                  <a:srgbClr val="2D2D2D"/>
                </a:solidFill>
                <a:latin typeface="Arial"/>
                <a:cs typeface="Arial"/>
              </a:rPr>
              <a:t>l&gt;</a:t>
            </a:r>
            <a:r>
              <a:rPr dirty="0" sz="400" i="1">
                <a:solidFill>
                  <a:srgbClr val="4F4F4F"/>
                </a:solidFill>
                <a:latin typeface="Arial"/>
                <a:cs typeface="Arial"/>
              </a:rPr>
              <a:t>vi/d/,,,/'1</a:t>
            </a:r>
            <a:endParaRPr sz="400">
              <a:latin typeface="Arial"/>
              <a:cs typeface="Arial"/>
            </a:endParaRPr>
          </a:p>
          <a:p>
            <a:pPr algn="just" marL="19685" marR="5080" indent="-1270">
              <a:lnSpc>
                <a:spcPct val="122700"/>
              </a:lnSpc>
              <a:spcBef>
                <a:spcPts val="40"/>
              </a:spcBef>
            </a:pPr>
            <a:r>
              <a:rPr dirty="0" sz="350" spc="5" i="1">
                <a:solidFill>
                  <a:srgbClr val="4F4F4F"/>
                </a:solidFill>
                <a:latin typeface="Arial"/>
                <a:cs typeface="Arial"/>
              </a:rPr>
              <a:t>On </a:t>
            </a:r>
            <a:r>
              <a:rPr dirty="0" sz="350" spc="40" i="1">
                <a:solidFill>
                  <a:srgbClr val="4F4F4F"/>
                </a:solidFill>
                <a:latin typeface="Arial"/>
                <a:cs typeface="Arial"/>
              </a:rPr>
              <a:t>,.,,;, </a:t>
            </a:r>
            <a:r>
              <a:rPr dirty="0" sz="250" spc="50" i="1">
                <a:solidFill>
                  <a:srgbClr val="3D3D3D"/>
                </a:solidFill>
                <a:latin typeface="Arial"/>
                <a:cs typeface="Arial"/>
              </a:rPr>
              <a:t>fll(l,0 </a:t>
            </a:r>
            <a:r>
              <a:rPr dirty="0" sz="350" spc="60" i="1">
                <a:solidFill>
                  <a:srgbClr val="3D3D3D"/>
                </a:solidFill>
                <a:latin typeface="Arial"/>
                <a:cs typeface="Arial"/>
              </a:rPr>
              <a:t>ond</a:t>
            </a:r>
            <a:r>
              <a:rPr dirty="0" sz="350" spc="60" i="1">
                <a:solidFill>
                  <a:srgbClr val="3D3D3D"/>
                </a:solidFill>
                <a:latin typeface="Times New Roman"/>
                <a:cs typeface="Times New Roman"/>
              </a:rPr>
              <a:t>M,,</a:t>
            </a:r>
            <a:r>
              <a:rPr dirty="0" sz="350" spc="60" i="1">
                <a:solidFill>
                  <a:srgbClr val="4F4F4F"/>
                </a:solidFill>
                <a:latin typeface="Arial"/>
                <a:cs typeface="Arial"/>
              </a:rPr>
              <a:t>ftlet"/,laf" </a:t>
            </a:r>
            <a:r>
              <a:rPr dirty="0" sz="350" spc="65" i="1">
                <a:solidFill>
                  <a:srgbClr val="4F4F4F"/>
                </a:solidFill>
                <a:latin typeface="Arial"/>
                <a:cs typeface="Arial"/>
              </a:rPr>
              <a:t>Aof </a:t>
            </a:r>
            <a:r>
              <a:rPr dirty="0" sz="350" spc="40" i="1">
                <a:solidFill>
                  <a:srgbClr val="3D3D3D"/>
                </a:solidFill>
                <a:latin typeface="Times New Roman"/>
                <a:cs typeface="Times New Roman"/>
              </a:rPr>
              <a:t>ti// </a:t>
            </a:r>
            <a:r>
              <a:rPr dirty="0" sz="400" spc="-10" i="1">
                <a:solidFill>
                  <a:srgbClr val="2D2D2D"/>
                </a:solidFill>
                <a:latin typeface="Arial"/>
                <a:cs typeface="Arial"/>
              </a:rPr>
              <a:t>J,.,</a:t>
            </a:r>
            <a:r>
              <a:rPr dirty="0" sz="400" spc="-10" i="1">
                <a:solidFill>
                  <a:srgbClr val="4F4F4F"/>
                </a:solidFill>
                <a:latin typeface="Arial"/>
                <a:cs typeface="Arial"/>
              </a:rPr>
              <a:t>/J</a:t>
            </a:r>
            <a:r>
              <a:rPr dirty="0" sz="400" spc="-10" i="1">
                <a:solidFill>
                  <a:srgbClr val="1C1C1C"/>
                </a:solidFill>
                <a:latin typeface="Arial"/>
                <a:cs typeface="Arial"/>
              </a:rPr>
              <a:t>ll'hs </a:t>
            </a:r>
            <a:r>
              <a:rPr dirty="0" sz="400" spc="10" i="1">
                <a:solidFill>
                  <a:srgbClr val="1C1C1C"/>
                </a:solidFill>
                <a:latin typeface="Arial"/>
                <a:cs typeface="Arial"/>
              </a:rPr>
              <a:t>s  </a:t>
            </a:r>
            <a:r>
              <a:rPr dirty="0" sz="400" spc="-5" i="1">
                <a:solidFill>
                  <a:srgbClr val="4F4F4F"/>
                </a:solidFill>
                <a:latin typeface="Times New Roman"/>
                <a:cs typeface="Times New Roman"/>
              </a:rPr>
              <a:t>11ore</a:t>
            </a:r>
            <a:r>
              <a:rPr dirty="0" sz="400" spc="90" i="1">
                <a:solidFill>
                  <a:srgbClr val="4F4F4F"/>
                </a:solidFill>
                <a:latin typeface="Times New Roman"/>
                <a:cs typeface="Times New Roman"/>
              </a:rPr>
              <a:t> </a:t>
            </a:r>
            <a:r>
              <a:rPr dirty="0" sz="350" spc="45">
                <a:solidFill>
                  <a:srgbClr val="3D3D3D"/>
                </a:solidFill>
                <a:latin typeface="Times New Roman"/>
                <a:cs typeface="Times New Roman"/>
              </a:rPr>
              <a:t>hc,M</a:t>
            </a:r>
            <a:r>
              <a:rPr dirty="0" sz="450" spc="45" i="1">
                <a:solidFill>
                  <a:srgbClr val="3D3D3D"/>
                </a:solidFill>
                <a:latin typeface="Times New Roman"/>
                <a:cs typeface="Times New Roman"/>
              </a:rPr>
              <a:t>9 </a:t>
            </a:r>
            <a:r>
              <a:rPr dirty="0" sz="450" spc="-20" i="1">
                <a:solidFill>
                  <a:srgbClr val="3D3D3D"/>
                </a:solidFill>
                <a:latin typeface="Times New Roman"/>
                <a:cs typeface="Times New Roman"/>
              </a:rPr>
              <a:t>tn•olo, </a:t>
            </a:r>
            <a:r>
              <a:rPr dirty="0" sz="450" spc="-40" i="1">
                <a:solidFill>
                  <a:srgbClr val="3D3D3D"/>
                </a:solidFill>
                <a:latin typeface="Times New Roman"/>
                <a:cs typeface="Times New Roman"/>
              </a:rPr>
              <a:t>f'</a:t>
            </a:r>
            <a:r>
              <a:rPr dirty="0" sz="450" spc="-40" i="1">
                <a:solidFill>
                  <a:srgbClr val="939393"/>
                </a:solidFill>
                <a:latin typeface="Times New Roman"/>
                <a:cs typeface="Times New Roman"/>
              </a:rPr>
              <a:t>· </a:t>
            </a:r>
            <a:r>
              <a:rPr dirty="0" sz="450" spc="-10" i="1">
                <a:solidFill>
                  <a:srgbClr val="2D2D2D"/>
                </a:solidFill>
                <a:latin typeface="Times New Roman"/>
                <a:cs typeface="Times New Roman"/>
              </a:rPr>
              <a:t>col </a:t>
            </a:r>
            <a:r>
              <a:rPr dirty="0" sz="450" i="1">
                <a:solidFill>
                  <a:srgbClr val="2D2D2D"/>
                </a:solidFill>
                <a:latin typeface="Times New Roman"/>
                <a:cs typeface="Times New Roman"/>
              </a:rPr>
              <a:t>ff </a:t>
            </a:r>
            <a:r>
              <a:rPr dirty="0" sz="400" spc="65" i="1">
                <a:solidFill>
                  <a:srgbClr val="3D3D3D"/>
                </a:solidFill>
                <a:latin typeface="Times New Roman"/>
                <a:cs typeface="Times New Roman"/>
              </a:rPr>
              <a:t>id111?tll' </a:t>
            </a:r>
            <a:r>
              <a:rPr dirty="0" sz="450" spc="5">
                <a:solidFill>
                  <a:srgbClr val="2D2D2D"/>
                </a:solidFill>
                <a:latin typeface="Times New Roman"/>
                <a:cs typeface="Times New Roman"/>
              </a:rPr>
              <a:t>//'/.$ </a:t>
            </a:r>
            <a:r>
              <a:rPr dirty="0" sz="450" spc="5" i="1">
                <a:solidFill>
                  <a:srgbClr val="2D2D2D"/>
                </a:solidFill>
                <a:latin typeface="Arial"/>
                <a:cs typeface="Arial"/>
              </a:rPr>
              <a:t>/i/f </a:t>
            </a:r>
            <a:r>
              <a:rPr dirty="0" sz="450" spc="10" i="1">
                <a:solidFill>
                  <a:srgbClr val="2D2D2D"/>
                </a:solidFill>
                <a:latin typeface="Arial"/>
                <a:cs typeface="Arial"/>
              </a:rPr>
              <a:t>(,y  </a:t>
            </a:r>
            <a:r>
              <a:rPr dirty="0" sz="450" spc="45" i="1">
                <a:solidFill>
                  <a:srgbClr val="2D2D2D"/>
                </a:solidFill>
                <a:latin typeface="Times New Roman"/>
                <a:cs typeface="Times New Roman"/>
              </a:rPr>
              <a:t>#,qr </a:t>
            </a:r>
            <a:r>
              <a:rPr dirty="0" sz="450" spc="-5" i="1">
                <a:solidFill>
                  <a:srgbClr val="3D3D3D"/>
                </a:solidFill>
                <a:latin typeface="Times New Roman"/>
                <a:cs typeface="Times New Roman"/>
              </a:rPr>
              <a:t>$o</a:t>
            </a:r>
            <a:r>
              <a:rPr dirty="0" sz="450" spc="-5" i="1">
                <a:solidFill>
                  <a:srgbClr val="1C1C1C"/>
                </a:solidFill>
                <a:latin typeface="Times New Roman"/>
                <a:cs typeface="Times New Roman"/>
              </a:rPr>
              <a:t>m </a:t>
            </a:r>
            <a:r>
              <a:rPr dirty="0" sz="450" spc="-105" i="1">
                <a:solidFill>
                  <a:srgbClr val="1C1C1C"/>
                </a:solidFill>
                <a:latin typeface="Times New Roman"/>
                <a:cs typeface="Times New Roman"/>
              </a:rPr>
              <a:t>11                                   </a:t>
            </a:r>
            <a:r>
              <a:rPr dirty="0" sz="400" spc="65" i="1">
                <a:solidFill>
                  <a:srgbClr val="3D3D3D"/>
                </a:solidFill>
                <a:latin typeface="Arial"/>
                <a:cs typeface="Arial"/>
              </a:rPr>
              <a:t>oFfht  </a:t>
            </a:r>
            <a:r>
              <a:rPr dirty="0" sz="450" i="1">
                <a:solidFill>
                  <a:srgbClr val="3D3D3D"/>
                </a:solidFill>
                <a:latin typeface="Times New Roman"/>
                <a:cs typeface="Times New Roman"/>
              </a:rPr>
              <a:t>'</a:t>
            </a:r>
            <a:r>
              <a:rPr dirty="0" sz="450" i="1">
                <a:solidFill>
                  <a:srgbClr val="1C1C1C"/>
                </a:solidFill>
                <a:latin typeface="Times New Roman"/>
                <a:cs typeface="Times New Roman"/>
              </a:rPr>
              <a:t>'.tvr  </a:t>
            </a:r>
            <a:r>
              <a:rPr dirty="0" sz="450" spc="-5" i="1">
                <a:solidFill>
                  <a:srgbClr val="1C1C1C"/>
                </a:solidFill>
                <a:latin typeface="Times New Roman"/>
                <a:cs typeface="Times New Roman"/>
              </a:rPr>
              <a:t>ri  rot </a:t>
            </a:r>
            <a:r>
              <a:rPr dirty="0" sz="450" spc="-5" i="1">
                <a:solidFill>
                  <a:srgbClr val="3D3D3D"/>
                </a:solidFill>
                <a:latin typeface="Times New Roman"/>
                <a:cs typeface="Times New Roman"/>
              </a:rPr>
              <a:t>s•   </a:t>
            </a:r>
            <a:r>
              <a:rPr dirty="0" sz="450" spc="-25" i="1">
                <a:solidFill>
                  <a:srgbClr val="2D2D2D"/>
                </a:solidFill>
                <a:latin typeface="Times New Roman"/>
                <a:cs typeface="Times New Roman"/>
              </a:rPr>
              <a:t>1u</a:t>
            </a:r>
            <a:r>
              <a:rPr dirty="0" sz="450" spc="-25" i="1">
                <a:solidFill>
                  <a:srgbClr val="4F4F4F"/>
                </a:solidFill>
                <a:latin typeface="Times New Roman"/>
                <a:cs typeface="Times New Roman"/>
              </a:rPr>
              <a:t>1</a:t>
            </a:r>
            <a:r>
              <a:rPr dirty="0" sz="450" spc="-25" i="1">
                <a:solidFill>
                  <a:srgbClr val="1C1C1C"/>
                </a:solidFill>
                <a:latin typeface="Times New Roman"/>
                <a:cs typeface="Times New Roman"/>
              </a:rPr>
              <a:t>.- </a:t>
            </a:r>
            <a:r>
              <a:rPr dirty="0" sz="450" spc="-5" i="1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450" spc="50" i="1">
                <a:solidFill>
                  <a:srgbClr val="2D2D2D"/>
                </a:solidFill>
                <a:latin typeface="Times New Roman"/>
                <a:cs typeface="Times New Roman"/>
              </a:rPr>
              <a:t>1rotJ.-A</a:t>
            </a:r>
            <a:endParaRPr sz="450">
              <a:latin typeface="Times New Roman"/>
              <a:cs typeface="Times New Roman"/>
            </a:endParaRPr>
          </a:p>
          <a:p>
            <a:pPr algn="just" marL="21590" marR="14604" indent="-635">
              <a:lnSpc>
                <a:spcPct val="100000"/>
              </a:lnSpc>
              <a:spcBef>
                <a:spcPts val="105"/>
              </a:spcBef>
            </a:pPr>
            <a:r>
              <a:rPr dirty="0" sz="500" spc="40" i="1">
                <a:solidFill>
                  <a:srgbClr val="4F4F4F"/>
                </a:solidFill>
                <a:latin typeface="Times New Roman"/>
                <a:cs typeface="Times New Roman"/>
              </a:rPr>
              <a:t>oau</a:t>
            </a:r>
            <a:r>
              <a:rPr dirty="0" sz="500" spc="40" i="1">
                <a:solidFill>
                  <a:srgbClr val="2D2D2D"/>
                </a:solidFill>
                <a:latin typeface="Times New Roman"/>
                <a:cs typeface="Times New Roman"/>
              </a:rPr>
              <a:t>r</a:t>
            </a:r>
            <a:r>
              <a:rPr dirty="0" sz="500" spc="40" i="1">
                <a:solidFill>
                  <a:srgbClr val="4F4F4F"/>
                </a:solidFill>
                <a:latin typeface="Times New Roman"/>
                <a:cs typeface="Times New Roman"/>
              </a:rPr>
              <a:t>• </a:t>
            </a:r>
            <a:r>
              <a:rPr dirty="0" sz="500" spc="-5" i="1">
                <a:solidFill>
                  <a:srgbClr val="2D2D2D"/>
                </a:solidFill>
                <a:latin typeface="Times New Roman"/>
                <a:cs typeface="Times New Roman"/>
              </a:rPr>
              <a:t>l</a:t>
            </a:r>
            <a:r>
              <a:rPr dirty="0" sz="500" spc="-5" i="1">
                <a:solidFill>
                  <a:srgbClr val="4F4F4F"/>
                </a:solidFill>
                <a:latin typeface="Times New Roman"/>
                <a:cs typeface="Times New Roman"/>
              </a:rPr>
              <a:t>e(J </a:t>
            </a:r>
            <a:r>
              <a:rPr dirty="0" sz="450" spc="-10" i="1">
                <a:solidFill>
                  <a:srgbClr val="3D3D3D"/>
                </a:solidFill>
                <a:latin typeface="Times New Roman"/>
                <a:cs typeface="Times New Roman"/>
              </a:rPr>
              <a:t>t/1s(J110/11d. </a:t>
            </a:r>
            <a:r>
              <a:rPr dirty="0" sz="500" spc="-40" i="1">
                <a:solidFill>
                  <a:srgbClr val="2D2D2D"/>
                </a:solidFill>
                <a:latin typeface="Times New Roman"/>
                <a:cs typeface="Times New Roman"/>
              </a:rPr>
              <a:t>Ho;,,e.-11r,/,-, </a:t>
            </a:r>
            <a:r>
              <a:rPr dirty="0" sz="450" spc="-30" i="1">
                <a:solidFill>
                  <a:srgbClr val="3D3D3D"/>
                </a:solidFill>
                <a:latin typeface="Times New Roman"/>
                <a:cs typeface="Times New Roman"/>
              </a:rPr>
              <a:t>tt</a:t>
            </a:r>
            <a:r>
              <a:rPr dirty="0" sz="450" spc="50" i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450" spc="-45" i="1">
                <a:solidFill>
                  <a:srgbClr val="3D3D3D"/>
                </a:solidFill>
                <a:latin typeface="Times New Roman"/>
                <a:cs typeface="Times New Roman"/>
              </a:rPr>
              <a:t>d </a:t>
            </a:r>
            <a:r>
              <a:rPr dirty="0" sz="450" spc="-10" i="1">
                <a:solidFill>
                  <a:srgbClr val="1C1C1C"/>
                </a:solidFill>
                <a:latin typeface="Times New Roman"/>
                <a:cs typeface="Times New Roman"/>
              </a:rPr>
              <a:t>l.J"' </a:t>
            </a:r>
            <a:r>
              <a:rPr dirty="0" sz="450" spc="-35" i="1">
                <a:solidFill>
                  <a:srgbClr val="1C1C1C"/>
                </a:solidFill>
                <a:latin typeface="Times New Roman"/>
                <a:cs typeface="Times New Roman"/>
              </a:rPr>
              <a:t>V/&gt;  </a:t>
            </a:r>
            <a:r>
              <a:rPr dirty="0" sz="450" spc="-25" i="1">
                <a:solidFill>
                  <a:srgbClr val="3D3D3D"/>
                </a:solidFill>
                <a:latin typeface="Times New Roman"/>
                <a:cs typeface="Times New Roman"/>
              </a:rPr>
              <a:t>of </a:t>
            </a:r>
            <a:r>
              <a:rPr dirty="0" sz="450" spc="35" i="1">
                <a:solidFill>
                  <a:srgbClr val="3D3D3D"/>
                </a:solidFill>
                <a:latin typeface="Times New Roman"/>
                <a:cs typeface="Times New Roman"/>
              </a:rPr>
              <a:t>bviktillfs lhe </a:t>
            </a:r>
            <a:r>
              <a:rPr dirty="0" sz="450" spc="-25" i="1">
                <a:solidFill>
                  <a:srgbClr val="2D2D2D"/>
                </a:solidFill>
                <a:latin typeface="Times New Roman"/>
                <a:cs typeface="Times New Roman"/>
              </a:rPr>
              <a:t>All-al </a:t>
            </a:r>
            <a:r>
              <a:rPr dirty="0" sz="450" spc="-30" i="1">
                <a:solidFill>
                  <a:srgbClr val="2D2D2D"/>
                </a:solidFill>
                <a:latin typeface="Times New Roman"/>
                <a:cs typeface="Times New Roman"/>
              </a:rPr>
              <a:t>11 11w4u- </a:t>
            </a:r>
            <a:r>
              <a:rPr dirty="0" sz="550" spc="-40" i="1">
                <a:solidFill>
                  <a:srgbClr val="2D2D2D"/>
                </a:solidFill>
                <a:latin typeface="Times New Roman"/>
                <a:cs typeface="Times New Roman"/>
              </a:rPr>
              <a:t>"1</a:t>
            </a:r>
            <a:r>
              <a:rPr dirty="0" sz="550" spc="5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450" spc="5" i="1">
                <a:solidFill>
                  <a:srgbClr val="2D2D2D"/>
                </a:solidFill>
                <a:latin typeface="Times New Roman"/>
                <a:cs typeface="Times New Roman"/>
              </a:rPr>
              <a:t>/11dii:att1tl</a:t>
            </a:r>
            <a:endParaRPr sz="450">
              <a:latin typeface="Times New Roman"/>
              <a:cs typeface="Times New Roman"/>
            </a:endParaRPr>
          </a:p>
          <a:p>
            <a:pPr algn="just" marL="24130">
              <a:lnSpc>
                <a:spcPct val="100000"/>
              </a:lnSpc>
              <a:spcBef>
                <a:spcPts val="110"/>
              </a:spcBef>
            </a:pPr>
            <a:r>
              <a:rPr dirty="0" sz="450" spc="-15" i="1">
                <a:solidFill>
                  <a:srgbClr val="2D2D2D"/>
                </a:solidFill>
                <a:latin typeface="Times New Roman"/>
                <a:cs typeface="Times New Roman"/>
              </a:rPr>
              <a:t>.svr., </a:t>
            </a:r>
            <a:r>
              <a:rPr dirty="0" sz="450" spc="-15" i="1">
                <a:solidFill>
                  <a:srgbClr val="4F4F4F"/>
                </a:solidFill>
                <a:latin typeface="Times New Roman"/>
                <a:cs typeface="Times New Roman"/>
              </a:rPr>
              <a:t>i </a:t>
            </a:r>
            <a:r>
              <a:rPr dirty="0" sz="450" spc="-25" i="1">
                <a:solidFill>
                  <a:srgbClr val="2D2D2D"/>
                </a:solidFill>
                <a:latin typeface="Times New Roman"/>
                <a:cs typeface="Times New Roman"/>
              </a:rPr>
              <a:t>vols </a:t>
            </a:r>
            <a:r>
              <a:rPr dirty="0" sz="450" i="1">
                <a:solidFill>
                  <a:srgbClr val="2D2D2D"/>
                </a:solidFill>
                <a:latin typeface="Times New Roman"/>
                <a:cs typeface="Times New Roman"/>
              </a:rPr>
              <a:t>octv.:zl'.J </a:t>
            </a:r>
            <a:r>
              <a:rPr dirty="0" sz="450" i="1">
                <a:solidFill>
                  <a:srgbClr val="1C1C1C"/>
                </a:solidFill>
                <a:latin typeface="Times New Roman"/>
                <a:cs typeface="Times New Roman"/>
              </a:rPr>
              <a:t>•re</a:t>
            </a:r>
            <a:r>
              <a:rPr dirty="0" sz="450" spc="40" i="1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450" spc="-45" i="1">
                <a:solidFill>
                  <a:srgbClr val="2D2D2D"/>
                </a:solidFill>
                <a:latin typeface="Times New Roman"/>
                <a:cs typeface="Times New Roman"/>
              </a:rPr>
              <a:t>$7'1 </a:t>
            </a:r>
            <a:r>
              <a:rPr dirty="0" sz="450" spc="-20" i="1">
                <a:solidFill>
                  <a:srgbClr val="2D2D2D"/>
                </a:solidFill>
                <a:latin typeface="Times New Roman"/>
                <a:cs typeface="Times New Roman"/>
              </a:rPr>
              <a:t>)11/,,,J</a:t>
            </a:r>
            <a:r>
              <a:rPr dirty="0" sz="450" spc="-20" i="1">
                <a:solidFill>
                  <a:srgbClr val="4F4F4F"/>
                </a:solidFill>
                <a:latin typeface="Times New Roman"/>
                <a:cs typeface="Times New Roman"/>
              </a:rPr>
              <a:t>•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36812" y="6973645"/>
            <a:ext cx="427355" cy="86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" spc="-10" i="1">
                <a:solidFill>
                  <a:srgbClr val="3D3D3D"/>
                </a:solidFill>
                <a:latin typeface="Times New Roman"/>
                <a:cs typeface="Times New Roman"/>
              </a:rPr>
              <a:t>E11lt1r,1•tl</a:t>
            </a:r>
            <a:r>
              <a:rPr dirty="0" sz="400" spc="15" i="1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400" spc="30">
                <a:solidFill>
                  <a:srgbClr val="3D3D3D"/>
                </a:solidFill>
                <a:latin typeface="Times New Roman"/>
                <a:cs typeface="Times New Roman"/>
              </a:rPr>
              <a:t>;,,,,,,</a:t>
            </a:r>
            <a:endParaRPr sz="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38450" y="6986615"/>
            <a:ext cx="1339215" cy="354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685">
              <a:lnSpc>
                <a:spcPts val="925"/>
              </a:lnSpc>
              <a:spcBef>
                <a:spcPts val="100"/>
              </a:spcBef>
            </a:pPr>
            <a:r>
              <a:rPr dirty="0" sz="850" spc="-90" i="1">
                <a:solidFill>
                  <a:srgbClr val="2D2D2D"/>
                </a:solidFill>
                <a:latin typeface="Times New Roman"/>
                <a:cs typeface="Times New Roman"/>
              </a:rPr>
              <a:t>r,,,,,,,.,</a:t>
            </a:r>
            <a:r>
              <a:rPr dirty="0" sz="850" spc="-90" i="1">
                <a:solidFill>
                  <a:srgbClr val="4F4F4F"/>
                </a:solidFill>
                <a:latin typeface="Times New Roman"/>
                <a:cs typeface="Times New Roman"/>
              </a:rPr>
              <a:t>,</a:t>
            </a:r>
            <a:r>
              <a:rPr dirty="0" sz="850" spc="-90" i="1">
                <a:solidFill>
                  <a:srgbClr val="2D2D2D"/>
                </a:solidFill>
                <a:latin typeface="Times New Roman"/>
                <a:cs typeface="Times New Roman"/>
              </a:rPr>
              <a:t>,1,, </a:t>
            </a:r>
            <a:r>
              <a:rPr dirty="0" sz="850" spc="-140" i="1">
                <a:solidFill>
                  <a:srgbClr val="2D2D2D"/>
                </a:solidFill>
                <a:latin typeface="Times New Roman"/>
                <a:cs typeface="Times New Roman"/>
              </a:rPr>
              <a:t>a/    </a:t>
            </a:r>
            <a:r>
              <a:rPr dirty="0" sz="700" spc="-40" i="1">
                <a:solidFill>
                  <a:srgbClr val="2D2D2D"/>
                </a:solidFill>
                <a:latin typeface="Arial"/>
                <a:cs typeface="Arial"/>
              </a:rPr>
              <a:t>"'"I'  </a:t>
            </a:r>
            <a:r>
              <a:rPr dirty="0" sz="700" spc="-95" i="1">
                <a:solidFill>
                  <a:srgbClr val="3D3D3D"/>
                </a:solidFill>
                <a:latin typeface="Arial"/>
                <a:cs typeface="Arial"/>
              </a:rPr>
              <a:t>,:,/'  </a:t>
            </a:r>
            <a:r>
              <a:rPr dirty="0" sz="700" spc="-40">
                <a:solidFill>
                  <a:srgbClr val="2D2D2D"/>
                </a:solidFill>
                <a:latin typeface="Arial"/>
                <a:cs typeface="Arial"/>
              </a:rPr>
              <a:t>'-'•  </a:t>
            </a:r>
            <a:r>
              <a:rPr dirty="0" sz="700" spc="-65">
                <a:solidFill>
                  <a:srgbClr val="2D2D2D"/>
                </a:solidFill>
                <a:latin typeface="Arial"/>
                <a:cs typeface="Arial"/>
              </a:rPr>
              <a:t>..,.,,,, </a:t>
            </a:r>
            <a:r>
              <a:rPr dirty="0" sz="450" spc="-65" i="1">
                <a:solidFill>
                  <a:srgbClr val="2D2D2D"/>
                </a:solidFill>
                <a:latin typeface="Arial"/>
                <a:cs typeface="Arial"/>
              </a:rPr>
              <a:t>f,N          </a:t>
            </a:r>
            <a:r>
              <a:rPr dirty="0" sz="450" spc="-40" i="1">
                <a:solidFill>
                  <a:srgbClr val="2D2D2D"/>
                </a:solidFill>
                <a:latin typeface="Arial"/>
                <a:cs typeface="Arial"/>
              </a:rPr>
              <a:t>,I'      </a:t>
            </a:r>
            <a:r>
              <a:rPr dirty="0" sz="450" spc="30" i="1">
                <a:solidFill>
                  <a:srgbClr val="1C1C1C"/>
                </a:solidFill>
                <a:latin typeface="Arial"/>
                <a:cs typeface="Arial"/>
              </a:rPr>
              <a:t>Ki".,,</a:t>
            </a:r>
            <a:r>
              <a:rPr dirty="0" sz="450" spc="20" i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450" spc="-10" i="1">
                <a:solidFill>
                  <a:srgbClr val="1C1C1C"/>
                </a:solidFill>
                <a:latin typeface="Times New Roman"/>
                <a:cs typeface="Times New Roman"/>
              </a:rPr>
              <a:t>t"</a:t>
            </a: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ts val="550"/>
              </a:lnSpc>
            </a:pPr>
            <a:r>
              <a:rPr dirty="0" sz="550" spc="-15" i="1">
                <a:solidFill>
                  <a:srgbClr val="2D2D2D"/>
                </a:solidFill>
                <a:latin typeface="Arial"/>
                <a:cs typeface="Arial"/>
              </a:rPr>
              <a:t>o, </a:t>
            </a:r>
            <a:r>
              <a:rPr dirty="0" sz="550" spc="-10" i="1">
                <a:solidFill>
                  <a:srgbClr val="2D2D2D"/>
                </a:solidFill>
                <a:latin typeface="Arial"/>
                <a:cs typeface="Arial"/>
              </a:rPr>
              <a:t>,, </a:t>
            </a:r>
            <a:r>
              <a:rPr dirty="0" sz="550" spc="-60" i="1">
                <a:solidFill>
                  <a:srgbClr val="2D2D2D"/>
                </a:solidFill>
                <a:latin typeface="Arial"/>
                <a:cs typeface="Arial"/>
              </a:rPr>
              <a:t>,,J </a:t>
            </a:r>
            <a:r>
              <a:rPr dirty="0" sz="550" spc="-55" i="1">
                <a:solidFill>
                  <a:srgbClr val="757575"/>
                </a:solidFill>
                <a:latin typeface="Arial"/>
                <a:cs typeface="Arial"/>
              </a:rPr>
              <a:t>, </a:t>
            </a:r>
            <a:r>
              <a:rPr dirty="0" sz="550" spc="-15" i="1">
                <a:solidFill>
                  <a:srgbClr val="3D3D3D"/>
                </a:solidFill>
                <a:latin typeface="Arial"/>
                <a:cs typeface="Arial"/>
              </a:rPr>
              <a:t>l'l.r </a:t>
            </a:r>
            <a:r>
              <a:rPr dirty="0" sz="550" spc="-15" i="1">
                <a:solidFill>
                  <a:srgbClr val="757575"/>
                </a:solidFill>
                <a:latin typeface="Arial"/>
                <a:cs typeface="Arial"/>
              </a:rPr>
              <a:t>,  </a:t>
            </a:r>
            <a:r>
              <a:rPr dirty="0" sz="350" spc="-20" i="1">
                <a:solidFill>
                  <a:srgbClr val="2D2D2D"/>
                </a:solidFill>
                <a:latin typeface="Arial"/>
                <a:cs typeface="Arial"/>
              </a:rPr>
              <a:t>H-           </a:t>
            </a:r>
            <a:r>
              <a:rPr dirty="0" sz="500" spc="10" i="1">
                <a:solidFill>
                  <a:srgbClr val="2D2D2D"/>
                </a:solidFill>
                <a:latin typeface="Times New Roman"/>
                <a:cs typeface="Times New Roman"/>
              </a:rPr>
              <a:t>Jvr-"•? </a:t>
            </a:r>
            <a:r>
              <a:rPr dirty="0" sz="500" spc="-15">
                <a:solidFill>
                  <a:srgbClr val="1C1C1C"/>
                </a:solidFill>
                <a:latin typeface="Times New Roman"/>
                <a:cs typeface="Times New Roman"/>
              </a:rPr>
              <a:t>,,.,.,,,,.  </a:t>
            </a:r>
            <a:r>
              <a:rPr dirty="0" sz="350" spc="-20" i="1">
                <a:solidFill>
                  <a:srgbClr val="2D2D2D"/>
                </a:solidFill>
                <a:latin typeface="Arial"/>
                <a:cs typeface="Arial"/>
              </a:rPr>
              <a:t>IAt     </a:t>
            </a:r>
            <a:r>
              <a:rPr dirty="0" sz="350" spc="-15">
                <a:solidFill>
                  <a:srgbClr val="3D3D3D"/>
                </a:solidFill>
                <a:latin typeface="Arial"/>
                <a:cs typeface="Arial"/>
              </a:rPr>
              <a:t>,,-.,.,  ,,, </a:t>
            </a:r>
            <a:r>
              <a:rPr dirty="0" sz="350" spc="-15">
                <a:solidFill>
                  <a:srgbClr val="1C1C1C"/>
                </a:solidFill>
                <a:latin typeface="Arial"/>
                <a:cs typeface="Arial"/>
              </a:rPr>
              <a:t>,.  ,. </a:t>
            </a:r>
            <a:r>
              <a:rPr dirty="0" sz="350" spc="15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450" i="1">
                <a:solidFill>
                  <a:srgbClr val="2D2D2D"/>
                </a:solidFill>
                <a:latin typeface="Arial"/>
                <a:cs typeface="Arial"/>
              </a:rPr>
              <a:t>,,f'</a:t>
            </a:r>
            <a:endParaRPr sz="450">
              <a:latin typeface="Arial"/>
              <a:cs typeface="Arial"/>
            </a:endParaRPr>
          </a:p>
          <a:p>
            <a:pPr marL="17145">
              <a:lnSpc>
                <a:spcPts val="550"/>
              </a:lnSpc>
            </a:pPr>
            <a:r>
              <a:rPr dirty="0" sz="400" spc="-10" i="1">
                <a:solidFill>
                  <a:srgbClr val="3D3D3D"/>
                </a:solidFill>
                <a:latin typeface="Times New Roman"/>
                <a:cs typeface="Times New Roman"/>
              </a:rPr>
              <a:t>H.F  </a:t>
            </a:r>
            <a:r>
              <a:rPr dirty="0" sz="400" spc="-25" i="1">
                <a:solidFill>
                  <a:srgbClr val="2D2D2D"/>
                </a:solidFill>
                <a:latin typeface="Times New Roman"/>
                <a:cs typeface="Times New Roman"/>
              </a:rPr>
              <a:t>/t',.</a:t>
            </a:r>
            <a:r>
              <a:rPr dirty="0" sz="400" spc="-25" i="1">
                <a:solidFill>
                  <a:srgbClr val="4F4F4F"/>
                </a:solidFill>
                <a:latin typeface="Times New Roman"/>
                <a:cs typeface="Times New Roman"/>
              </a:rPr>
              <a:t>11,</a:t>
            </a:r>
            <a:r>
              <a:rPr dirty="0" sz="400" spc="-25" i="1">
                <a:solidFill>
                  <a:srgbClr val="2D2D2D"/>
                </a:solidFill>
                <a:latin typeface="Times New Roman"/>
                <a:cs typeface="Times New Roman"/>
              </a:rPr>
              <a:t>-,,J    </a:t>
            </a:r>
            <a:r>
              <a:rPr dirty="0" sz="500" spc="-65" i="1">
                <a:solidFill>
                  <a:srgbClr val="3D3D3D"/>
                </a:solidFill>
                <a:latin typeface="Times New Roman"/>
                <a:cs typeface="Times New Roman"/>
              </a:rPr>
              <a:t>/1..Y.</a:t>
            </a:r>
            <a:r>
              <a:rPr dirty="0" sz="500" spc="-65" i="1">
                <a:solidFill>
                  <a:srgbClr val="606060"/>
                </a:solidFill>
                <a:latin typeface="Times New Roman"/>
                <a:cs typeface="Times New Roman"/>
              </a:rPr>
              <a:t>,   </a:t>
            </a:r>
            <a:r>
              <a:rPr dirty="0" sz="400" spc="-60" i="1">
                <a:solidFill>
                  <a:srgbClr val="2D2D2D"/>
                </a:solidFill>
                <a:latin typeface="Times New Roman"/>
                <a:cs typeface="Times New Roman"/>
              </a:rPr>
              <a:t>K.l   </a:t>
            </a:r>
            <a:r>
              <a:rPr dirty="0" sz="400" spc="-35">
                <a:solidFill>
                  <a:srgbClr val="3D3D3D"/>
                </a:solidFill>
                <a:latin typeface="Times New Roman"/>
                <a:cs typeface="Times New Roman"/>
              </a:rPr>
              <a:t>,     </a:t>
            </a:r>
            <a:r>
              <a:rPr dirty="0" sz="400" spc="3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400" spc="-35">
                <a:solidFill>
                  <a:srgbClr val="1C1C1C"/>
                </a:solidFill>
                <a:latin typeface="Times New Roman"/>
                <a:cs typeface="Times New Roman"/>
              </a:rPr>
              <a:t>,.;     </a:t>
            </a:r>
            <a:r>
              <a:rPr dirty="0" sz="400" spc="3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400" spc="-15" i="1">
                <a:solidFill>
                  <a:srgbClr val="2D2D2D"/>
                </a:solidFill>
                <a:latin typeface="Times New Roman"/>
                <a:cs typeface="Times New Roman"/>
              </a:rPr>
              <a:t>AA. </a:t>
            </a:r>
            <a:r>
              <a:rPr dirty="0" sz="400" spc="75" i="1">
                <a:solidFill>
                  <a:srgbClr val="2D2D2D"/>
                </a:solidFill>
                <a:latin typeface="Arial"/>
                <a:cs typeface="Arial"/>
              </a:rPr>
              <a:t>bA,,, </a:t>
            </a:r>
            <a:r>
              <a:rPr dirty="0" sz="400" spc="20" i="1">
                <a:solidFill>
                  <a:srgbClr val="2D2D2D"/>
                </a:solidFill>
                <a:latin typeface="Times New Roman"/>
                <a:cs typeface="Times New Roman"/>
              </a:rPr>
              <a:t>16.U</a:t>
            </a:r>
            <a:r>
              <a:rPr dirty="0" sz="400" spc="20" i="1">
                <a:solidFill>
                  <a:srgbClr val="606060"/>
                </a:solidFill>
                <a:latin typeface="Times New Roman"/>
                <a:cs typeface="Times New Roman"/>
              </a:rPr>
              <a:t>.   </a:t>
            </a:r>
            <a:r>
              <a:rPr dirty="0" sz="400" spc="40">
                <a:solidFill>
                  <a:srgbClr val="1C1C1C"/>
                </a:solidFill>
                <a:latin typeface="Times New Roman"/>
                <a:cs typeface="Times New Roman"/>
              </a:rPr>
              <a:t>/' </a:t>
            </a:r>
            <a:r>
              <a:rPr dirty="0" sz="400" spc="18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450" spc="95" i="1">
                <a:solidFill>
                  <a:srgbClr val="2D2D2D"/>
                </a:solidFill>
                <a:latin typeface="Times New Roman"/>
                <a:cs typeface="Times New Roman"/>
              </a:rPr>
              <a:t>x</a:t>
            </a:r>
            <a:r>
              <a:rPr dirty="0" sz="450" spc="-60" i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400" spc="65" i="1">
                <a:solidFill>
                  <a:srgbClr val="2D2D2D"/>
                </a:solidFill>
                <a:latin typeface="Times New Roman"/>
                <a:cs typeface="Times New Roman"/>
              </a:rPr>
              <a:t>tP'</a:t>
            </a:r>
            <a:endParaRPr sz="400">
              <a:latin typeface="Times New Roman"/>
              <a:cs typeface="Times New Roman"/>
            </a:endParaRPr>
          </a:p>
          <a:p>
            <a:pPr marL="307340">
              <a:lnSpc>
                <a:spcPts val="565"/>
              </a:lnSpc>
            </a:pPr>
            <a:r>
              <a:rPr dirty="0" sz="500" spc="15" i="1">
                <a:solidFill>
                  <a:srgbClr val="2D2D2D"/>
                </a:solidFill>
                <a:latin typeface="Times New Roman"/>
                <a:cs typeface="Times New Roman"/>
              </a:rPr>
              <a:t>£,,f </a:t>
            </a:r>
            <a:r>
              <a:rPr dirty="0" sz="450" spc="-30" i="1">
                <a:solidFill>
                  <a:srgbClr val="2D2D2D"/>
                </a:solidFill>
                <a:latin typeface="Times New Roman"/>
                <a:cs typeface="Times New Roman"/>
              </a:rPr>
              <a:t>J.f </a:t>
            </a:r>
            <a:r>
              <a:rPr dirty="0" sz="450" spc="-40" i="1">
                <a:solidFill>
                  <a:srgbClr val="4F4F4F"/>
                </a:solidFill>
                <a:latin typeface="Arial"/>
                <a:cs typeface="Arial"/>
              </a:rPr>
              <a:t>/1.1: </a:t>
            </a:r>
            <a:r>
              <a:rPr dirty="0" sz="450" spc="-45" i="1">
                <a:solidFill>
                  <a:srgbClr val="2D2D2D"/>
                </a:solidFill>
                <a:latin typeface="Arial"/>
                <a:cs typeface="Arial"/>
              </a:rPr>
              <a:t>IY,</a:t>
            </a:r>
            <a:r>
              <a:rPr dirty="0" sz="450" spc="-110" i="1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450" spc="-50" i="1">
                <a:solidFill>
                  <a:srgbClr val="4F4F4F"/>
                </a:solidFill>
                <a:latin typeface="Arial"/>
                <a:cs typeface="Arial"/>
              </a:rPr>
              <a:t>ff,.,,_,</a:t>
            </a:r>
            <a:r>
              <a:rPr dirty="0" sz="450" spc="-50" i="1">
                <a:solidFill>
                  <a:srgbClr val="757575"/>
                </a:solidFill>
                <a:latin typeface="Arial"/>
                <a:cs typeface="Arial"/>
              </a:rPr>
              <a:t>.</a:t>
            </a:r>
            <a:endParaRPr sz="4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568324" y="7546347"/>
            <a:ext cx="645795" cy="26606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50">
              <a:latin typeface="Times New Roman"/>
              <a:cs typeface="Times New Roman"/>
            </a:endParaRPr>
          </a:p>
          <a:p>
            <a:pPr marL="29845">
              <a:lnSpc>
                <a:spcPct val="100000"/>
              </a:lnSpc>
            </a:pPr>
            <a:r>
              <a:rPr dirty="0" sz="300" spc="165">
                <a:solidFill>
                  <a:srgbClr val="1C1C1C"/>
                </a:solidFill>
                <a:latin typeface="Times New Roman"/>
                <a:cs typeface="Times New Roman"/>
              </a:rPr>
              <a:t>/',-</a:t>
            </a:r>
            <a:r>
              <a:rPr dirty="0" sz="300" spc="-2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300" spc="145">
                <a:solidFill>
                  <a:srgbClr val="1C1C1C"/>
                </a:solidFill>
                <a:latin typeface="Times New Roman"/>
                <a:cs typeface="Times New Roman"/>
              </a:rPr>
              <a:t>.--,</a:t>
            </a:r>
            <a:r>
              <a:rPr dirty="0" sz="300" spc="7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300" spc="85">
                <a:solidFill>
                  <a:srgbClr val="2D2D2D"/>
                </a:solidFill>
                <a:latin typeface="Times New Roman"/>
                <a:cs typeface="Times New Roman"/>
              </a:rPr>
              <a:t>M</a:t>
            </a:r>
            <a:r>
              <a:rPr dirty="0" sz="300" spc="85" i="1">
                <a:solidFill>
                  <a:srgbClr val="1C1C1C"/>
                </a:solidFill>
                <a:latin typeface="Times New Roman"/>
                <a:cs typeface="Times New Roman"/>
              </a:rPr>
              <a:t>IIA;.jf"</a:t>
            </a:r>
            <a:r>
              <a:rPr dirty="0" sz="300" spc="70" i="1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300" spc="25" i="1">
                <a:solidFill>
                  <a:srgbClr val="1C1C1C"/>
                </a:solidFill>
                <a:latin typeface="Times New Roman"/>
                <a:cs typeface="Times New Roman"/>
              </a:rPr>
              <a:t>llf"</a:t>
            </a:r>
            <a:endParaRPr sz="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350" spc="-15" i="1">
                <a:solidFill>
                  <a:srgbClr val="2D2D2D"/>
                </a:solidFill>
                <a:latin typeface="Arial"/>
                <a:cs typeface="Arial"/>
              </a:rPr>
              <a:t>W1"H1#-,  </a:t>
            </a:r>
            <a:r>
              <a:rPr dirty="0" sz="350" spc="15" i="1">
                <a:solidFill>
                  <a:srgbClr val="2D2D2D"/>
                </a:solidFill>
                <a:latin typeface="Arial"/>
                <a:cs typeface="Arial"/>
              </a:rPr>
              <a:t>H./f.tu,t1'1N</a:t>
            </a:r>
            <a:r>
              <a:rPr dirty="0" sz="350" spc="25" i="1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dirty="0" sz="350" spc="10">
                <a:solidFill>
                  <a:srgbClr val="1C1C1C"/>
                </a:solidFill>
                <a:latin typeface="Arial"/>
                <a:cs typeface="Arial"/>
              </a:rPr>
              <a:t>"'­</a:t>
            </a:r>
            <a:endParaRPr sz="350">
              <a:latin typeface="Arial"/>
              <a:cs typeface="Arial"/>
            </a:endParaRPr>
          </a:p>
          <a:p>
            <a:pPr marL="119380">
              <a:lnSpc>
                <a:spcPct val="100000"/>
              </a:lnSpc>
              <a:spcBef>
                <a:spcPts val="130"/>
              </a:spcBef>
            </a:pPr>
            <a:r>
              <a:rPr dirty="0" sz="450" spc="20" i="1">
                <a:solidFill>
                  <a:srgbClr val="1C1C1C"/>
                </a:solidFill>
                <a:latin typeface="Times New Roman"/>
                <a:cs typeface="Times New Roman"/>
              </a:rPr>
              <a:t>ltu </a:t>
            </a:r>
            <a:r>
              <a:rPr dirty="0" sz="450" spc="-45" i="1">
                <a:solidFill>
                  <a:srgbClr val="1C1C1C"/>
                </a:solidFill>
                <a:latin typeface="Times New Roman"/>
                <a:cs typeface="Times New Roman"/>
              </a:rPr>
              <a:t>(y1r,J,-        </a:t>
            </a:r>
            <a:r>
              <a:rPr dirty="0" sz="450" spc="-70" i="1">
                <a:solidFill>
                  <a:srgbClr val="1C1C1C"/>
                </a:solidFill>
                <a:latin typeface="Times New Roman"/>
                <a:cs typeface="Times New Roman"/>
              </a:rPr>
              <a:t>rp      </a:t>
            </a:r>
            <a:r>
              <a:rPr dirty="0" sz="450" spc="-30" i="1">
                <a:solidFill>
                  <a:srgbClr val="1C1C1C"/>
                </a:solidFill>
                <a:latin typeface="Times New Roman"/>
                <a:cs typeface="Times New Roman"/>
              </a:rPr>
              <a:t>Jt</a:t>
            </a:r>
            <a:r>
              <a:rPr dirty="0" sz="450" spc="-30" i="1">
                <a:solidFill>
                  <a:srgbClr val="4F4F4F"/>
                </a:solidFill>
                <a:latin typeface="Times New Roman"/>
                <a:cs typeface="Times New Roman"/>
              </a:rPr>
              <a:t>.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69177" y="8052165"/>
            <a:ext cx="73850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50" spc="-425" b="1">
                <a:solidFill>
                  <a:srgbClr val="1C1C1C"/>
                </a:solidFill>
                <a:latin typeface="Times New Roman"/>
                <a:cs typeface="Times New Roman"/>
              </a:rPr>
              <a:t>ROSLYN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11996" y="8288163"/>
            <a:ext cx="46228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250" b="1">
                <a:solidFill>
                  <a:srgbClr val="1C1C1C"/>
                </a:solidFill>
                <a:latin typeface="Arial"/>
                <a:cs typeface="Arial"/>
              </a:rPr>
              <a:t>1859</a:t>
            </a:r>
            <a:endParaRPr sz="175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683441" y="8605777"/>
            <a:ext cx="771525" cy="0"/>
          </a:xfrm>
          <a:custGeom>
            <a:avLst/>
            <a:gdLst/>
            <a:ahLst/>
            <a:cxnLst/>
            <a:rect l="l" t="t" r="r" b="b"/>
            <a:pathLst>
              <a:path w="771525" h="0">
                <a:moveTo>
                  <a:pt x="0" y="0"/>
                </a:moveTo>
                <a:lnTo>
                  <a:pt x="207589" y="0"/>
                </a:lnTo>
              </a:path>
              <a:path w="771525" h="0">
                <a:moveTo>
                  <a:pt x="249501" y="0"/>
                </a:moveTo>
                <a:lnTo>
                  <a:pt x="771527" y="0"/>
                </a:lnTo>
              </a:path>
            </a:pathLst>
          </a:custGeom>
          <a:ln w="12717">
            <a:solidFill>
              <a:srgbClr val="1C1C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5595838" y="8071747"/>
            <a:ext cx="1053465" cy="651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950" spc="-105">
                <a:solidFill>
                  <a:srgbClr val="1C1C1C"/>
                </a:solidFill>
                <a:uFill>
                  <a:solidFill>
                    <a:srgbClr val="1C1C1C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sz="950" spc="-105">
                <a:solidFill>
                  <a:srgbClr val="1C1C1C"/>
                </a:solidFill>
                <a:latin typeface="Times New Roman"/>
                <a:cs typeface="Times New Roman"/>
              </a:rPr>
              <a:t>..</a:t>
            </a:r>
            <a:r>
              <a:rPr dirty="0" sz="950" spc="-50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1900" spc="-125">
                <a:solidFill>
                  <a:srgbClr val="1C1C1C"/>
                </a:solidFill>
                <a:latin typeface="Times New Roman"/>
                <a:cs typeface="Times New Roman"/>
              </a:rPr>
              <a:t>,,..,</a:t>
            </a:r>
            <a:r>
              <a:rPr dirty="0" sz="1900" spc="-27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4100" spc="65">
                <a:solidFill>
                  <a:srgbClr val="1C1C1C"/>
                </a:solidFill>
                <a:latin typeface="Arial"/>
                <a:cs typeface="Arial"/>
              </a:rPr>
              <a:t>...</a:t>
            </a:r>
            <a:r>
              <a:rPr dirty="0" sz="4100" spc="-15">
                <a:solidFill>
                  <a:srgbClr val="1C1C1C"/>
                </a:solidFill>
                <a:latin typeface="Arial"/>
                <a:cs typeface="Arial"/>
              </a:rPr>
              <a:t>.</a:t>
            </a:r>
            <a:r>
              <a:rPr dirty="0" sz="1350" spc="15">
                <a:solidFill>
                  <a:srgbClr val="1C1C1C"/>
                </a:solidFill>
                <a:latin typeface="Arial"/>
                <a:cs typeface="Arial"/>
              </a:rPr>
              <a:t>.,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" y="2324100"/>
            <a:ext cx="7769351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" y="685800"/>
            <a:ext cx="7717535" cy="876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76988" y="1086403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 h="0">
                <a:moveTo>
                  <a:pt x="0" y="0"/>
                </a:moveTo>
                <a:lnTo>
                  <a:pt x="39686" y="0"/>
                </a:lnTo>
              </a:path>
            </a:pathLst>
          </a:custGeom>
          <a:ln w="1271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92039" y="878395"/>
            <a:ext cx="38195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u="heavy" sz="1200" spc="-105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Times New Roman"/>
                <a:cs typeface="Times New Roman"/>
              </a:rPr>
              <a:t>KEY </a:t>
            </a:r>
            <a:r>
              <a:rPr dirty="0" u="heavy" sz="1200" spc="-6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Times New Roman"/>
                <a:cs typeface="Times New Roman"/>
              </a:rPr>
              <a:t>TO </a:t>
            </a:r>
            <a:r>
              <a:rPr dirty="0" u="heavy" sz="1200" spc="-85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Times New Roman"/>
                <a:cs typeface="Times New Roman"/>
              </a:rPr>
              <a:t>WALLING </a:t>
            </a:r>
            <a:r>
              <a:rPr dirty="0" u="heavy" sz="1200" spc="-16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Times New Roman"/>
                <a:cs typeface="Times New Roman"/>
              </a:rPr>
              <a:t>MAP</a:t>
            </a:r>
            <a:r>
              <a:rPr dirty="0" sz="1200" spc="-20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u="heavy" sz="1200" spc="-11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sz="1200" spc="-110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u="heavy" sz="1200" spc="-285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Times New Roman"/>
                <a:cs typeface="Times New Roman"/>
              </a:rPr>
              <a:t>MA </a:t>
            </a:r>
            <a:r>
              <a:rPr dirty="0" u="heavy" sz="120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Times New Roman"/>
                <a:cs typeface="Times New Roman"/>
              </a:rPr>
              <a:t>IN </a:t>
            </a:r>
            <a:r>
              <a:rPr dirty="0" u="heavy" sz="1200" spc="-3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Times New Roman"/>
                <a:cs typeface="Times New Roman"/>
              </a:rPr>
              <a:t>STREET</a:t>
            </a:r>
            <a:r>
              <a:rPr dirty="0" sz="1200" spc="-30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baseline="-22875" sz="1275" spc="-82">
                <a:solidFill>
                  <a:srgbClr val="939393"/>
                </a:solidFill>
                <a:latin typeface="Times New Roman"/>
                <a:cs typeface="Times New Roman"/>
              </a:rPr>
              <a:t>2</a:t>
            </a:r>
            <a:r>
              <a:rPr dirty="0" baseline="-22875" sz="1275" spc="-52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u="heavy" sz="1200" spc="-95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Times New Roman"/>
                <a:cs typeface="Times New Roman"/>
              </a:rPr>
              <a:t>ROSLYN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632" y="1326484"/>
            <a:ext cx="561340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50970" algn="l"/>
              </a:tabLst>
            </a:pPr>
            <a:r>
              <a:rPr dirty="0" sz="1300" spc="65">
                <a:solidFill>
                  <a:srgbClr val="727270"/>
                </a:solidFill>
                <a:latin typeface="Courier New"/>
                <a:cs typeface="Courier New"/>
              </a:rPr>
              <a:t>1.</a:t>
            </a:r>
            <a:r>
              <a:rPr dirty="0" sz="1300" spc="-26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u="heavy" sz="1300" spc="-45">
                <a:solidFill>
                  <a:srgbClr val="939393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Van</a:t>
            </a:r>
            <a:r>
              <a:rPr dirty="0" u="heavy" sz="1300" spc="-130">
                <a:solidFill>
                  <a:srgbClr val="939393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35">
                <a:solidFill>
                  <a:srgbClr val="939393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Nostrand</a:t>
            </a:r>
            <a:r>
              <a:rPr dirty="0" u="heavy" sz="1300" spc="-35">
                <a:solidFill>
                  <a:srgbClr val="5B5D5B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-</a:t>
            </a:r>
            <a:r>
              <a:rPr dirty="0" u="heavy" sz="1300" spc="-35">
                <a:solidFill>
                  <a:srgbClr val="939393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StarkinsHouse</a:t>
            </a:r>
            <a:r>
              <a:rPr dirty="0" u="heavy" sz="1300" spc="-229">
                <a:solidFill>
                  <a:srgbClr val="939393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75">
                <a:solidFill>
                  <a:srgbClr val="939393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(J</a:t>
            </a:r>
            <a:r>
              <a:rPr dirty="0" u="heavy" sz="1300" spc="-565">
                <a:solidFill>
                  <a:srgbClr val="939393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50">
                <a:solidFill>
                  <a:srgbClr val="727270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.</a:t>
            </a:r>
            <a:r>
              <a:rPr dirty="0" u="heavy" sz="1300" spc="-50">
                <a:solidFill>
                  <a:srgbClr val="939393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M</a:t>
            </a:r>
            <a:r>
              <a:rPr dirty="0" u="heavy" sz="1300" spc="-50">
                <a:solidFill>
                  <a:srgbClr val="5B5D5B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14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u="heavy" sz="1300" spc="-75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Courier New"/>
                <a:cs typeface="Courier New"/>
              </a:rPr>
              <a:t>KirD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	</a:t>
            </a:r>
            <a:r>
              <a:rPr dirty="0" sz="1300" spc="-70">
                <a:solidFill>
                  <a:srgbClr val="727270"/>
                </a:solidFill>
                <a:latin typeface="Courier New"/>
                <a:cs typeface="Courier New"/>
              </a:rPr>
              <a:t>, </a:t>
            </a:r>
            <a:r>
              <a:rPr dirty="0" sz="1300" spc="-80">
                <a:solidFill>
                  <a:srgbClr val="939393"/>
                </a:solidFill>
                <a:latin typeface="Courier New"/>
                <a:cs typeface="Courier New"/>
              </a:rPr>
              <a:t>22</a:t>
            </a:r>
            <a:r>
              <a:rPr dirty="0" sz="1300" spc="-80">
                <a:solidFill>
                  <a:srgbClr val="727270"/>
                </a:solidFill>
                <a:latin typeface="Courier New"/>
                <a:cs typeface="Courier New"/>
              </a:rPr>
              <a:t>1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Main</a:t>
            </a:r>
            <a:r>
              <a:rPr dirty="0" sz="1300" spc="-2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Street</a:t>
            </a:r>
            <a:r>
              <a:rPr dirty="0" sz="1300" spc="-60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3793" y="1418799"/>
            <a:ext cx="487553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4140" algn="l"/>
              </a:tabLst>
            </a:pPr>
            <a:r>
              <a:rPr dirty="0" sz="1300" spc="120">
                <a:solidFill>
                  <a:srgbClr val="939393"/>
                </a:solidFill>
                <a:latin typeface="Courier New"/>
                <a:cs typeface="Courier New"/>
              </a:rPr>
              <a:t>Bult</a:t>
            </a:r>
            <a:r>
              <a:rPr dirty="0" sz="1300" spc="-12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circa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1	</a:t>
            </a:r>
            <a:r>
              <a:rPr dirty="0" sz="1750" spc="-260">
                <a:solidFill>
                  <a:srgbClr val="939393"/>
                </a:solidFill>
                <a:latin typeface="Courier New"/>
                <a:cs typeface="Courier New"/>
              </a:rPr>
              <a:t>o</a:t>
            </a:r>
            <a:r>
              <a:rPr dirty="0" sz="1750" spc="-260">
                <a:solidFill>
                  <a:srgbClr val="5B5D5B"/>
                </a:solidFill>
                <a:latin typeface="Courier New"/>
                <a:cs typeface="Courier New"/>
              </a:rPr>
              <a:t>.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OrigAna</a:t>
            </a:r>
            <a:r>
              <a:rPr dirty="0" sz="1300" spc="-60">
                <a:solidFill>
                  <a:srgbClr val="727270"/>
                </a:solidFill>
                <a:latin typeface="Courier New"/>
                <a:cs typeface="Courier New"/>
              </a:rPr>
              <a:t>l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owner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not </a:t>
            </a:r>
            <a:r>
              <a:rPr dirty="0" sz="1200" spc="25">
                <a:solidFill>
                  <a:srgbClr val="939393"/>
                </a:solidFill>
                <a:latin typeface="Courier New"/>
                <a:cs typeface="Courier New"/>
              </a:rPr>
              <a:t>yet</a:t>
            </a:r>
            <a:r>
              <a:rPr dirty="0" sz="1200" spc="-48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identified</a:t>
            </a:r>
            <a:r>
              <a:rPr dirty="0" sz="1300" spc="-60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9444" y="1631654"/>
            <a:ext cx="5514340" cy="1450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30"/>
              </a:lnSpc>
              <a:spcBef>
                <a:spcPts val="100"/>
              </a:spcBef>
            </a:pP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William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Van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Nostrand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was </a:t>
            </a:r>
            <a:r>
              <a:rPr dirty="0" sz="1300" spc="55">
                <a:solidFill>
                  <a:srgbClr val="939393"/>
                </a:solidFill>
                <a:latin typeface="Courier New"/>
                <a:cs typeface="Courier New"/>
              </a:rPr>
              <a:t>a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yeoman </a:t>
            </a:r>
            <a:r>
              <a:rPr dirty="0" sz="1300" spc="-30">
                <a:solidFill>
                  <a:srgbClr val="939393"/>
                </a:solidFill>
                <a:latin typeface="Courier New"/>
                <a:cs typeface="Courier New"/>
              </a:rPr>
              <a:t>who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sold 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house</a:t>
            </a:r>
            <a:r>
              <a:rPr dirty="0" sz="1300" spc="-37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to</a:t>
            </a:r>
            <a:endParaRPr sz="1300">
              <a:latin typeface="Courier New"/>
              <a:cs typeface="Courier New"/>
            </a:endParaRPr>
          </a:p>
          <a:p>
            <a:pPr marL="18415" marR="97155" indent="12700">
              <a:lnSpc>
                <a:spcPct val="77400"/>
              </a:lnSpc>
              <a:spcBef>
                <a:spcPts val="150"/>
              </a:spcBef>
              <a:tabLst>
                <a:tab pos="1389380" algn="l"/>
                <a:tab pos="1762760" algn="l"/>
                <a:tab pos="2019300" algn="l"/>
                <a:tab pos="2673985" algn="l"/>
                <a:tab pos="3401695" algn="l"/>
                <a:tab pos="3679190" algn="l"/>
              </a:tabLst>
            </a:pPr>
            <a:r>
              <a:rPr dirty="0" sz="1200" spc="100">
                <a:solidFill>
                  <a:srgbClr val="939393"/>
                </a:solidFill>
                <a:latin typeface="Times New Roman"/>
                <a:cs typeface="Times New Roman"/>
              </a:rPr>
              <a:t>,Joseph  </a:t>
            </a:r>
            <a:r>
              <a:rPr dirty="0" sz="1200" spc="90">
                <a:solidFill>
                  <a:srgbClr val="939393"/>
                </a:solidFill>
                <a:latin typeface="Times New Roman"/>
                <a:cs typeface="Times New Roman"/>
              </a:rPr>
              <a:t>St ar </a:t>
            </a:r>
            <a:r>
              <a:rPr dirty="0" sz="1200" spc="114">
                <a:solidFill>
                  <a:srgbClr val="939393"/>
                </a:solidFill>
                <a:latin typeface="Times New Roman"/>
                <a:cs typeface="Times New Roman"/>
              </a:rPr>
              <a:t>ki </a:t>
            </a:r>
            <a:r>
              <a:rPr dirty="0" sz="1200" spc="145">
                <a:solidFill>
                  <a:srgbClr val="939393"/>
                </a:solidFill>
                <a:latin typeface="Times New Roman"/>
                <a:cs typeface="Times New Roman"/>
              </a:rPr>
              <a:t>na</a:t>
            </a:r>
            <a:r>
              <a:rPr dirty="0" sz="1200" spc="145">
                <a:solidFill>
                  <a:srgbClr val="5B5D5B"/>
                </a:solidFill>
                <a:latin typeface="Times New Roman"/>
                <a:cs typeface="Times New Roman"/>
              </a:rPr>
              <a:t>,  </a:t>
            </a:r>
            <a:r>
              <a:rPr dirty="0" sz="1200" spc="105">
                <a:solidFill>
                  <a:srgbClr val="939393"/>
                </a:solidFill>
                <a:latin typeface="Times New Roman"/>
                <a:cs typeface="Times New Roman"/>
              </a:rPr>
              <a:t>a  </a:t>
            </a:r>
            <a:r>
              <a:rPr dirty="0" sz="1300" spc="-55">
                <a:solidFill>
                  <a:srgbClr val="939393"/>
                </a:solidFill>
                <a:latin typeface="Courier New"/>
                <a:cs typeface="Courier New"/>
              </a:rPr>
              <a:t>olacksmith</a:t>
            </a:r>
            <a:r>
              <a:rPr dirty="0" sz="1300" spc="-55">
                <a:solidFill>
                  <a:srgbClr val="5B5D5B"/>
                </a:solidFill>
                <a:latin typeface="Courier New"/>
                <a:cs typeface="Courier New"/>
              </a:rPr>
              <a:t>,</a:t>
            </a:r>
            <a:r>
              <a:rPr dirty="0" sz="1300" spc="-55">
                <a:solidFill>
                  <a:srgbClr val="939393"/>
                </a:solidFill>
                <a:latin typeface="Courier New"/>
                <a:cs typeface="Courier New"/>
              </a:rPr>
              <a:t>in</a:t>
            </a:r>
            <a:r>
              <a:rPr dirty="0" sz="1300" spc="-59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400" spc="35">
                <a:solidFill>
                  <a:srgbClr val="727270"/>
                </a:solidFill>
                <a:latin typeface="Times New Roman"/>
                <a:cs typeface="Times New Roman"/>
              </a:rPr>
              <a:t>1</a:t>
            </a:r>
            <a:r>
              <a:rPr dirty="0" sz="1400" spc="35">
                <a:solidFill>
                  <a:srgbClr val="939393"/>
                </a:solidFill>
                <a:latin typeface="Times New Roman"/>
                <a:cs typeface="Times New Roman"/>
              </a:rPr>
              <a:t>795</a:t>
            </a:r>
            <a:r>
              <a:rPr dirty="0" sz="1400" spc="-135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400" spc="30">
                <a:solidFill>
                  <a:srgbClr val="5B5D5B"/>
                </a:solidFill>
                <a:latin typeface="Times New Roman"/>
                <a:cs typeface="Times New Roman"/>
              </a:rPr>
              <a:t>.	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house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was </a:t>
            </a:r>
            <a:r>
              <a:rPr dirty="0" sz="1300" spc="-15">
                <a:solidFill>
                  <a:srgbClr val="939393"/>
                </a:solidFill>
                <a:latin typeface="Courier New"/>
                <a:cs typeface="Courier New"/>
              </a:rPr>
              <a:t>ex</a:t>
            </a:r>
            <a:r>
              <a:rPr dirty="0" sz="1300" spc="-15">
                <a:solidFill>
                  <a:srgbClr val="5B5D5B"/>
                </a:solidFill>
                <a:latin typeface="Courier New"/>
                <a:cs typeface="Courier New"/>
              </a:rPr>
              <a:t>­  </a:t>
            </a:r>
            <a:r>
              <a:rPr dirty="0" sz="1200" spc="160">
                <a:solidFill>
                  <a:srgbClr val="939393"/>
                </a:solidFill>
                <a:latin typeface="Times New Roman"/>
                <a:cs typeface="Times New Roman"/>
              </a:rPr>
              <a:t>tended </a:t>
            </a:r>
            <a:r>
              <a:rPr dirty="0" sz="1300" spc="-25">
                <a:solidFill>
                  <a:srgbClr val="939393"/>
                </a:solidFill>
                <a:latin typeface="Courier New"/>
                <a:cs typeface="Courier New"/>
              </a:rPr>
              <a:t>to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north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during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18th </a:t>
            </a:r>
            <a:r>
              <a:rPr dirty="0" sz="1300" spc="-40">
                <a:solidFill>
                  <a:srgbClr val="939393"/>
                </a:solidFill>
                <a:latin typeface="Courier New"/>
                <a:cs typeface="Courier New"/>
              </a:rPr>
              <a:t>century</a:t>
            </a:r>
            <a:r>
              <a:rPr dirty="0" sz="1300" spc="-40">
                <a:solidFill>
                  <a:srgbClr val="727270"/>
                </a:solidFill>
                <a:latin typeface="Courier New"/>
                <a:cs typeface="Courier New"/>
              </a:rPr>
              <a:t>,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probaDly •Y 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Van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Nostrand</a:t>
            </a:r>
            <a:r>
              <a:rPr dirty="0" sz="1300" spc="-65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There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also is </a:t>
            </a:r>
            <a:r>
              <a:rPr dirty="0" sz="1300" spc="-5">
                <a:solidFill>
                  <a:srgbClr val="939393"/>
                </a:solidFill>
                <a:latin typeface="Courier New"/>
                <a:cs typeface="Courier New"/>
              </a:rPr>
              <a:t>an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early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19th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century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wing 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which </a:t>
            </a:r>
            <a:r>
              <a:rPr dirty="0" sz="1300" spc="-30">
                <a:solidFill>
                  <a:srgbClr val="939393"/>
                </a:solidFill>
                <a:latin typeface="Courier New"/>
                <a:cs typeface="Courier New"/>
              </a:rPr>
              <a:t>was</a:t>
            </a:r>
            <a:r>
              <a:rPr dirty="0" sz="1300" spc="-9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built</a:t>
            </a:r>
            <a:r>
              <a:rPr dirty="0" sz="1300" spc="-114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100" spc="-70">
                <a:solidFill>
                  <a:srgbClr val="939393"/>
                </a:solidFill>
                <a:latin typeface="Arial"/>
                <a:cs typeface="Arial"/>
              </a:rPr>
              <a:t>by	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Joseph</a:t>
            </a:r>
            <a:r>
              <a:rPr dirty="0" sz="1300" spc="-10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0">
                <a:solidFill>
                  <a:srgbClr val="939393"/>
                </a:solidFill>
                <a:latin typeface="Courier New"/>
                <a:cs typeface="Courier New"/>
              </a:rPr>
              <a:t>Starkins</a:t>
            </a:r>
            <a:r>
              <a:rPr dirty="0" sz="1300" spc="-40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The Van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Nostrand</a:t>
            </a:r>
            <a:r>
              <a:rPr dirty="0" sz="1300" spc="-65">
                <a:solidFill>
                  <a:srgbClr val="5B5D5B"/>
                </a:solidFill>
                <a:latin typeface="Courier New"/>
                <a:cs typeface="Courier New"/>
              </a:rPr>
              <a:t>­ 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Starkins House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is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owned </a:t>
            </a:r>
            <a:r>
              <a:rPr dirty="0" sz="1300" spc="-45" b="1">
                <a:solidFill>
                  <a:srgbClr val="939393"/>
                </a:solidFill>
                <a:latin typeface="Courier New"/>
                <a:cs typeface="Courier New"/>
              </a:rPr>
              <a:t>ey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the Incorporated 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Village </a:t>
            </a:r>
            <a:r>
              <a:rPr dirty="0" sz="1300" spc="-120">
                <a:solidFill>
                  <a:srgbClr val="727270"/>
                </a:solidFill>
                <a:latin typeface="Courier New"/>
                <a:cs typeface="Courier New"/>
              </a:rPr>
              <a:t>o</a:t>
            </a:r>
            <a:r>
              <a:rPr dirty="0" sz="1300" spc="-120">
                <a:solidFill>
                  <a:srgbClr val="939393"/>
                </a:solidFill>
                <a:latin typeface="Courier New"/>
                <a:cs typeface="Courier New"/>
              </a:rPr>
              <a:t>f 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Roslyn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and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25">
                <a:solidFill>
                  <a:srgbClr val="939393"/>
                </a:solidFill>
                <a:latin typeface="Courier New"/>
                <a:cs typeface="Courier New"/>
              </a:rPr>
              <a:t>is</a:t>
            </a:r>
            <a:r>
              <a:rPr dirty="0" sz="1300" spc="-18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rented	</a:t>
            </a:r>
            <a:r>
              <a:rPr dirty="0" sz="1300" spc="60">
                <a:solidFill>
                  <a:srgbClr val="939393"/>
                </a:solidFill>
                <a:latin typeface="Courier New"/>
                <a:cs typeface="Courier New"/>
              </a:rPr>
              <a:t>y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Roslyn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Landmark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Society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und </a:t>
            </a:r>
            <a:r>
              <a:rPr dirty="0" sz="1300" spc="45">
                <a:solidFill>
                  <a:srgbClr val="939393"/>
                </a:solidFill>
                <a:latin typeface="Courier New"/>
                <a:cs typeface="Courier New"/>
              </a:rPr>
              <a:t>r 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terms of </a:t>
            </a:r>
            <a:r>
              <a:rPr dirty="0" sz="1250" spc="40" b="1">
                <a:solidFill>
                  <a:srgbClr val="939393"/>
                </a:solidFill>
                <a:latin typeface="Times New Roman"/>
                <a:cs typeface="Times New Roman"/>
              </a:rPr>
              <a:t>a </a:t>
            </a:r>
            <a:r>
              <a:rPr dirty="0" sz="1250" spc="60" b="1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long</a:t>
            </a:r>
            <a:r>
              <a:rPr dirty="0" sz="1300" spc="-65">
                <a:solidFill>
                  <a:srgbClr val="727270"/>
                </a:solidFill>
                <a:latin typeface="Courier New"/>
                <a:cs typeface="Courier New"/>
              </a:rPr>
              <a:t>-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term</a:t>
            </a:r>
            <a:r>
              <a:rPr dirty="0" sz="1300" spc="-4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lease</a:t>
            </a:r>
            <a:r>
              <a:rPr dirty="0" sz="1300" spc="-35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It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currently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is being</a:t>
            </a:r>
            <a:r>
              <a:rPr dirty="0" sz="1300" spc="-52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30">
                <a:solidFill>
                  <a:srgbClr val="939393"/>
                </a:solidFill>
                <a:latin typeface="Courier New"/>
                <a:cs typeface="Courier New"/>
              </a:rPr>
              <a:t>restored</a:t>
            </a:r>
            <a:endParaRPr sz="1300">
              <a:latin typeface="Courier New"/>
              <a:cs typeface="Courier New"/>
            </a:endParaRPr>
          </a:p>
          <a:p>
            <a:pPr marL="21590">
              <a:lnSpc>
                <a:spcPts val="1200"/>
              </a:lnSpc>
              <a:tabLst>
                <a:tab pos="302895" algn="l"/>
              </a:tabLst>
            </a:pPr>
            <a:r>
              <a:rPr dirty="0" sz="1100" spc="-20">
                <a:solidFill>
                  <a:srgbClr val="939393"/>
                </a:solidFill>
                <a:latin typeface="Arial"/>
                <a:cs typeface="Arial"/>
              </a:rPr>
              <a:t>by	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Landmark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Society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and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will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»e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opend </a:t>
            </a:r>
            <a:r>
              <a:rPr dirty="0" sz="1300" spc="-75" b="1">
                <a:solidFill>
                  <a:srgbClr val="939393"/>
                </a:solidFill>
                <a:latin typeface="Courier New"/>
                <a:cs typeface="Courier New"/>
              </a:rPr>
              <a:t>as </a:t>
            </a:r>
            <a:r>
              <a:rPr dirty="0" sz="1300" spc="-40" b="1">
                <a:solidFill>
                  <a:srgbClr val="939393"/>
                </a:solidFill>
                <a:latin typeface="Courier New"/>
                <a:cs typeface="Courier New"/>
              </a:rPr>
              <a:t>a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house</a:t>
            </a:r>
            <a:r>
              <a:rPr dirty="0" sz="1300" spc="3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museum</a:t>
            </a:r>
            <a:r>
              <a:rPr dirty="0" sz="1300" spc="-75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2215" y="3166656"/>
            <a:ext cx="543433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88510" algn="l"/>
              </a:tabLst>
            </a:pPr>
            <a:r>
              <a:rPr dirty="0" sz="1300" spc="5">
                <a:solidFill>
                  <a:srgbClr val="939393"/>
                </a:solidFill>
                <a:latin typeface="Courier New"/>
                <a:cs typeface="Courier New"/>
              </a:rPr>
              <a:t>To</a:t>
            </a:r>
            <a:r>
              <a:rPr dirty="0" sz="1300" spc="-16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the</a:t>
            </a:r>
            <a:r>
              <a:rPr dirty="0" sz="1300" spc="-34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250" spc="315">
                <a:solidFill>
                  <a:srgbClr val="939393"/>
                </a:solidFill>
                <a:latin typeface="Times New Roman"/>
                <a:cs typeface="Times New Roman"/>
              </a:rPr>
              <a:t>rear</a:t>
            </a:r>
            <a:r>
              <a:rPr dirty="0" sz="1250" spc="530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250" spc="335">
                <a:solidFill>
                  <a:srgbClr val="939393"/>
                </a:solidFill>
                <a:latin typeface="Times New Roman"/>
                <a:cs typeface="Times New Roman"/>
              </a:rPr>
              <a:t>of</a:t>
            </a:r>
            <a:r>
              <a:rPr dirty="0" sz="1250" spc="95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250" spc="325">
                <a:solidFill>
                  <a:srgbClr val="939393"/>
                </a:solidFill>
                <a:latin typeface="Times New Roman"/>
                <a:cs typeface="Times New Roman"/>
              </a:rPr>
              <a:t>the</a:t>
            </a:r>
            <a:r>
              <a:rPr dirty="0" sz="1250" spc="5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Van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10">
                <a:solidFill>
                  <a:srgbClr val="939393"/>
                </a:solidFill>
                <a:latin typeface="Courier New"/>
                <a:cs typeface="Courier New"/>
              </a:rPr>
              <a:t>Nostrand</a:t>
            </a:r>
            <a:r>
              <a:rPr dirty="0" sz="1300" spc="-10">
                <a:solidFill>
                  <a:srgbClr val="5B5D5B"/>
                </a:solidFill>
                <a:latin typeface="Courier New"/>
                <a:cs typeface="Courier New"/>
              </a:rPr>
              <a:t>-</a:t>
            </a:r>
            <a:r>
              <a:rPr dirty="0" sz="1300" spc="-10">
                <a:solidFill>
                  <a:srgbClr val="939393"/>
                </a:solidFill>
                <a:latin typeface="Courier New"/>
                <a:cs typeface="Courier New"/>
              </a:rPr>
              <a:t>Starkins</a:t>
            </a:r>
            <a:r>
              <a:rPr dirty="0" sz="1250" spc="-10">
                <a:solidFill>
                  <a:srgbClr val="939393"/>
                </a:solidFill>
                <a:latin typeface="Times New Roman"/>
                <a:cs typeface="Times New Roman"/>
              </a:rPr>
              <a:t>House  </a:t>
            </a:r>
            <a:r>
              <a:rPr dirty="0" sz="1250" spc="25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250" spc="20">
                <a:solidFill>
                  <a:srgbClr val="939393"/>
                </a:solidFill>
                <a:latin typeface="Times New Roman"/>
                <a:cs typeface="Times New Roman"/>
              </a:rPr>
              <a:t>is	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the</a:t>
            </a:r>
            <a:r>
              <a:rPr dirty="0" sz="1300" spc="-14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Jaco•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6679" y="3268380"/>
            <a:ext cx="571182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91660" algn="l"/>
              </a:tabLst>
            </a:pP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Kiray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Cottage</a:t>
            </a:r>
            <a:r>
              <a:rPr dirty="0" sz="1300" spc="-50">
                <a:solidFill>
                  <a:srgbClr val="727270"/>
                </a:solidFill>
                <a:latin typeface="Courier New"/>
                <a:cs typeface="Courier New"/>
              </a:rPr>
              <a:t>,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circa </a:t>
            </a:r>
            <a:r>
              <a:rPr dirty="0" sz="1700" spc="-280">
                <a:solidFill>
                  <a:srgbClr val="939393"/>
                </a:solidFill>
                <a:latin typeface="Courier New"/>
                <a:cs typeface="Courier New"/>
              </a:rPr>
              <a:t>1855 </a:t>
            </a:r>
            <a:r>
              <a:rPr dirty="0" sz="1300" spc="-215">
                <a:solidFill>
                  <a:srgbClr val="939393"/>
                </a:solidFill>
                <a:latin typeface="Courier New"/>
                <a:cs typeface="Courier New"/>
              </a:rPr>
              <a:t>(22 </a:t>
            </a:r>
            <a:r>
              <a:rPr dirty="0" sz="1300" spc="-210">
                <a:solidFill>
                  <a:srgbClr val="727270"/>
                </a:solidFill>
                <a:latin typeface="Courier New"/>
                <a:cs typeface="Courier New"/>
              </a:rPr>
              <a:t>1 </a:t>
            </a:r>
            <a:r>
              <a:rPr dirty="0" sz="1150" spc="-125" b="1">
                <a:solidFill>
                  <a:srgbClr val="939393"/>
                </a:solidFill>
                <a:latin typeface="Arial"/>
                <a:cs typeface="Arial"/>
              </a:rPr>
              <a:t>A   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Main</a:t>
            </a:r>
            <a:r>
              <a:rPr dirty="0" sz="1300" spc="-18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Street)</a:t>
            </a:r>
            <a:r>
              <a:rPr dirty="0" sz="1300" spc="-64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0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The Kir </a:t>
            </a:r>
            <a:r>
              <a:rPr dirty="0" sz="1300" spc="40">
                <a:solidFill>
                  <a:srgbClr val="939393"/>
                </a:solidFill>
                <a:latin typeface="Courier New"/>
                <a:cs typeface="Courier New"/>
              </a:rPr>
              <a:t>y</a:t>
            </a:r>
            <a:r>
              <a:rPr dirty="0" sz="1300" spc="-30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25">
                <a:solidFill>
                  <a:srgbClr val="939393"/>
                </a:solidFill>
                <a:latin typeface="Courier New"/>
                <a:cs typeface="Courier New"/>
              </a:rPr>
              <a:t>Cot</a:t>
            </a:r>
            <a:r>
              <a:rPr dirty="0" sz="1300" spc="-25">
                <a:solidFill>
                  <a:srgbClr val="5B5D5B"/>
                </a:solidFill>
                <a:latin typeface="Courier New"/>
                <a:cs typeface="Courier New"/>
              </a:rPr>
              <a:t>­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3209" y="3468774"/>
            <a:ext cx="6025515" cy="145415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7780" marR="151130" indent="6350">
              <a:lnSpc>
                <a:spcPct val="78600"/>
              </a:lnSpc>
              <a:spcBef>
                <a:spcPts val="434"/>
              </a:spcBef>
              <a:tabLst>
                <a:tab pos="1845945" algn="l"/>
                <a:tab pos="4958080" algn="l"/>
              </a:tabLst>
            </a:pP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tage started life </a:t>
            </a:r>
            <a:r>
              <a:rPr dirty="0" sz="1300" spc="-20">
                <a:solidFill>
                  <a:srgbClr val="939393"/>
                </a:solidFill>
                <a:latin typeface="Courier New"/>
                <a:cs typeface="Courier New"/>
              </a:rPr>
              <a:t>as an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independent </a:t>
            </a:r>
            <a:r>
              <a:rPr dirty="0" sz="1200" spc="30" i="1">
                <a:solidFill>
                  <a:srgbClr val="939393"/>
                </a:solidFill>
                <a:latin typeface="Arial"/>
                <a:cs typeface="Arial"/>
              </a:rPr>
              <a:t>2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room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stru</a:t>
            </a:r>
            <a:r>
              <a:rPr dirty="0" sz="1300" spc="-70">
                <a:solidFill>
                  <a:srgbClr val="5B5D5B"/>
                </a:solidFill>
                <a:latin typeface="Courier New"/>
                <a:cs typeface="Courier New"/>
              </a:rPr>
              <a:t>e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ture</a:t>
            </a:r>
            <a:r>
              <a:rPr dirty="0" sz="1300" spc="-70">
                <a:solidFill>
                  <a:srgbClr val="5B5D5B"/>
                </a:solidFill>
                <a:latin typeface="Courier New"/>
                <a:cs typeface="Courier New"/>
              </a:rPr>
              <a:t>.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Aaout  </a:t>
            </a:r>
            <a:r>
              <a:rPr dirty="0" sz="1300" spc="-20">
                <a:solidFill>
                  <a:srgbClr val="939393"/>
                </a:solidFill>
                <a:latin typeface="Courier New"/>
                <a:cs typeface="Courier New"/>
              </a:rPr>
              <a:t>1870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it was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attached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to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Van </a:t>
            </a:r>
            <a:r>
              <a:rPr dirty="0" sz="1300" spc="-40">
                <a:solidFill>
                  <a:srgbClr val="939393"/>
                </a:solidFill>
                <a:latin typeface="Courier New"/>
                <a:cs typeface="Courier New"/>
              </a:rPr>
              <a:t>Nostrand</a:t>
            </a:r>
            <a:r>
              <a:rPr dirty="0" sz="1300" spc="-40">
                <a:solidFill>
                  <a:srgbClr val="5B5D5B"/>
                </a:solidFill>
                <a:latin typeface="Courier New"/>
                <a:cs typeface="Courier New"/>
              </a:rPr>
              <a:t>-</a:t>
            </a:r>
            <a:r>
              <a:rPr dirty="0" sz="1300" spc="-40">
                <a:solidFill>
                  <a:srgbClr val="939393"/>
                </a:solidFill>
                <a:latin typeface="Courier New"/>
                <a:cs typeface="Courier New"/>
              </a:rPr>
              <a:t>StarkinsHouse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to</a:t>
            </a:r>
            <a:r>
              <a:rPr dirty="0" sz="1300" spc="-32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serTe  </a:t>
            </a:r>
            <a:r>
              <a:rPr dirty="0" sz="1300" spc="-25">
                <a:solidFill>
                  <a:srgbClr val="939393"/>
                </a:solidFill>
                <a:latin typeface="Courier New"/>
                <a:cs typeface="Courier New"/>
              </a:rPr>
              <a:t>as </a:t>
            </a:r>
            <a:r>
              <a:rPr dirty="0" sz="1300" spc="-10">
                <a:solidFill>
                  <a:srgbClr val="939393"/>
                </a:solidFill>
                <a:latin typeface="Courier New"/>
                <a:cs typeface="Courier New"/>
              </a:rPr>
              <a:t>a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kitch</a:t>
            </a:r>
            <a:r>
              <a:rPr dirty="0" sz="1300" spc="-33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n</a:t>
            </a:r>
            <a:r>
              <a:rPr dirty="0" sz="1300" spc="-4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wing</a:t>
            </a:r>
            <a:r>
              <a:rPr dirty="0" sz="1300" spc="-45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This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operation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was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carri </a:t>
            </a:r>
            <a:r>
              <a:rPr dirty="0" sz="1300" spc="-25">
                <a:solidFill>
                  <a:srgbClr val="939393"/>
                </a:solidFill>
                <a:latin typeface="Courier New"/>
                <a:cs typeface="Courier New"/>
              </a:rPr>
              <a:t>d</a:t>
            </a:r>
            <a:r>
              <a:rPr dirty="0" sz="1300" spc="-18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out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100" spc="-45">
                <a:solidFill>
                  <a:srgbClr val="939393"/>
                </a:solidFill>
                <a:latin typeface="Arial"/>
                <a:cs typeface="Arial"/>
              </a:rPr>
              <a:t>by	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Capt</a:t>
            </a:r>
            <a:r>
              <a:rPr dirty="0" sz="1300" spc="-70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  <a:p>
            <a:pPr marL="12700" marR="5080" indent="9525">
              <a:lnSpc>
                <a:spcPct val="75000"/>
              </a:lnSpc>
              <a:spcBef>
                <a:spcPts val="30"/>
              </a:spcBef>
              <a:tabLst>
                <a:tab pos="575310" algn="l"/>
              </a:tabLst>
            </a:pP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Jaco	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KirDy </a:t>
            </a:r>
            <a:r>
              <a:rPr dirty="0" sz="1300" spc="-30">
                <a:solidFill>
                  <a:srgbClr val="939393"/>
                </a:solidFill>
                <a:latin typeface="Courier New"/>
                <a:cs typeface="Courier New"/>
              </a:rPr>
              <a:t>who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acquired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property </a:t>
            </a:r>
            <a:r>
              <a:rPr dirty="0" sz="1300" spc="-20">
                <a:solidFill>
                  <a:srgbClr val="939393"/>
                </a:solidFill>
                <a:latin typeface="Courier New"/>
                <a:cs typeface="Courier New"/>
              </a:rPr>
              <a:t>on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200" spc="190">
                <a:solidFill>
                  <a:srgbClr val="939393"/>
                </a:solidFill>
                <a:latin typeface="Times New Roman"/>
                <a:cs typeface="Times New Roman"/>
              </a:rPr>
              <a:t>death-of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Joseph  Starkins </a:t>
            </a:r>
            <a:r>
              <a:rPr dirty="0" sz="1300" spc="-5">
                <a:solidFill>
                  <a:srgbClr val="939393"/>
                </a:solidFill>
                <a:latin typeface="Courier New"/>
                <a:cs typeface="Courier New"/>
              </a:rPr>
              <a:t>in </a:t>
            </a:r>
            <a:r>
              <a:rPr dirty="0" sz="1500" spc="-140">
                <a:solidFill>
                  <a:srgbClr val="939393"/>
                </a:solidFill>
                <a:latin typeface="Courier New"/>
                <a:cs typeface="Courier New"/>
              </a:rPr>
              <a:t>1843</a:t>
            </a:r>
            <a:r>
              <a:rPr dirty="0" sz="1500" spc="-140">
                <a:solidFill>
                  <a:srgbClr val="5B5D5B"/>
                </a:solidFill>
                <a:latin typeface="Courier New"/>
                <a:cs typeface="Courier New"/>
              </a:rPr>
              <a:t>. </a:t>
            </a:r>
            <a:r>
              <a:rPr dirty="0" sz="1200" spc="165">
                <a:solidFill>
                  <a:srgbClr val="939393"/>
                </a:solidFill>
                <a:latin typeface="Times New Roman"/>
                <a:cs typeface="Times New Roman"/>
              </a:rPr>
              <a:t>Kiray </a:t>
            </a:r>
            <a:r>
              <a:rPr dirty="0" sz="1200" spc="190">
                <a:solidFill>
                  <a:srgbClr val="939393"/>
                </a:solidFill>
                <a:latin typeface="Times New Roman"/>
                <a:cs typeface="Times New Roman"/>
              </a:rPr>
              <a:t>operated </a:t>
            </a:r>
            <a:r>
              <a:rPr dirty="0" sz="1200" spc="195">
                <a:solidFill>
                  <a:srgbClr val="939393"/>
                </a:solidFill>
                <a:latin typeface="Times New Roman"/>
                <a:cs typeface="Times New Roman"/>
              </a:rPr>
              <a:t>a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fleet of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sloops and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schooners 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etween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Roslyn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and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New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York </a:t>
            </a:r>
            <a:r>
              <a:rPr dirty="0" sz="1200" spc="229">
                <a:solidFill>
                  <a:srgbClr val="939393"/>
                </a:solidFill>
                <a:latin typeface="Times New Roman"/>
                <a:cs typeface="Times New Roman"/>
              </a:rPr>
              <a:t>prior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to the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arrival </a:t>
            </a:r>
            <a:r>
              <a:rPr dirty="0" sz="1300" spc="-130">
                <a:solidFill>
                  <a:srgbClr val="939393"/>
                </a:solidFill>
                <a:latin typeface="Courier New"/>
                <a:cs typeface="Courier New"/>
              </a:rPr>
              <a:t>of </a:t>
            </a:r>
            <a:r>
              <a:rPr dirty="0" sz="1250" spc="-80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railroad</a:t>
            </a:r>
            <a:r>
              <a:rPr dirty="0" sz="1300" spc="-70">
                <a:solidFill>
                  <a:srgbClr val="727270"/>
                </a:solidFill>
                <a:latin typeface="Courier New"/>
                <a:cs typeface="Courier New"/>
              </a:rPr>
              <a:t>.  </a:t>
            </a:r>
            <a:r>
              <a:rPr dirty="0" sz="1300" spc="-25">
                <a:solidFill>
                  <a:srgbClr val="939393"/>
                </a:solidFill>
                <a:latin typeface="Courier New"/>
                <a:cs typeface="Courier New"/>
              </a:rPr>
              <a:t>In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1970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Roslyn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Landmark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Society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detached the Kirby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Cottage  </a:t>
            </a:r>
            <a:r>
              <a:rPr dirty="0" sz="1300" spc="-145">
                <a:solidFill>
                  <a:srgbClr val="939393"/>
                </a:solidFill>
                <a:latin typeface="Courier New"/>
                <a:cs typeface="Courier New"/>
              </a:rPr>
              <a:t>from.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Van </a:t>
            </a:r>
            <a:r>
              <a:rPr dirty="0" sz="1300" spc="-40">
                <a:solidFill>
                  <a:srgbClr val="939393"/>
                </a:solidFill>
                <a:latin typeface="Courier New"/>
                <a:cs typeface="Courier New"/>
              </a:rPr>
              <a:t>Nostrand</a:t>
            </a:r>
            <a:r>
              <a:rPr dirty="0" sz="1300" spc="-40">
                <a:solidFill>
                  <a:srgbClr val="727270"/>
                </a:solidFill>
                <a:latin typeface="Courier New"/>
                <a:cs typeface="Courier New"/>
              </a:rPr>
              <a:t>-</a:t>
            </a:r>
            <a:r>
              <a:rPr dirty="0" sz="1300" spc="-40">
                <a:solidFill>
                  <a:srgbClr val="939393"/>
                </a:solidFill>
                <a:latin typeface="Courier New"/>
                <a:cs typeface="Courier New"/>
              </a:rPr>
              <a:t>Starkins 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House </a:t>
            </a:r>
            <a:r>
              <a:rPr dirty="0" sz="1300" spc="-85">
                <a:solidFill>
                  <a:srgbClr val="727270"/>
                </a:solidFill>
                <a:latin typeface="Courier New"/>
                <a:cs typeface="Courier New"/>
              </a:rPr>
              <a:t>, </a:t>
            </a:r>
            <a:r>
              <a:rPr dirty="0" sz="1300" spc="-80">
                <a:solidFill>
                  <a:srgbClr val="939393"/>
                </a:solidFill>
                <a:latin typeface="Courier New"/>
                <a:cs typeface="Courier New"/>
              </a:rPr>
              <a:t>re</a:t>
            </a:r>
            <a:r>
              <a:rPr dirty="0" sz="1300" spc="-80">
                <a:solidFill>
                  <a:srgbClr val="727270"/>
                </a:solidFill>
                <a:latin typeface="Courier New"/>
                <a:cs typeface="Courier New"/>
              </a:rPr>
              <a:t>-</a:t>
            </a:r>
            <a:r>
              <a:rPr dirty="0" sz="1300" spc="-80">
                <a:solidFill>
                  <a:srgbClr val="939393"/>
                </a:solidFill>
                <a:latin typeface="Courier New"/>
                <a:cs typeface="Courier New"/>
              </a:rPr>
              <a:t>located </a:t>
            </a:r>
            <a:r>
              <a:rPr dirty="0" sz="1300" spc="-20">
                <a:solidFill>
                  <a:srgbClr val="939393"/>
                </a:solidFill>
                <a:latin typeface="Courier New"/>
                <a:cs typeface="Courier New"/>
              </a:rPr>
              <a:t>it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and</a:t>
            </a:r>
            <a:r>
              <a:rPr dirty="0" sz="1300" spc="-484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20">
                <a:solidFill>
                  <a:srgbClr val="727270"/>
                </a:solidFill>
                <a:latin typeface="Courier New"/>
                <a:cs typeface="Courier New"/>
              </a:rPr>
              <a:t>u</a:t>
            </a:r>
            <a:r>
              <a:rPr dirty="0" sz="1300" spc="-20">
                <a:solidFill>
                  <a:srgbClr val="939393"/>
                </a:solidFill>
                <a:latin typeface="Courier New"/>
                <a:cs typeface="Courier New"/>
              </a:rPr>
              <a:t>estored 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it to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serve </a:t>
            </a:r>
            <a:r>
              <a:rPr dirty="0" sz="1300" spc="-25">
                <a:solidFill>
                  <a:srgbClr val="939393"/>
                </a:solidFill>
                <a:latin typeface="Courier New"/>
                <a:cs typeface="Courier New"/>
              </a:rPr>
              <a:t>as </a:t>
            </a:r>
            <a:r>
              <a:rPr dirty="0" sz="1300" spc="-10">
                <a:solidFill>
                  <a:srgbClr val="939393"/>
                </a:solidFill>
                <a:latin typeface="Courier New"/>
                <a:cs typeface="Courier New"/>
              </a:rPr>
              <a:t>a</a:t>
            </a:r>
            <a:r>
              <a:rPr dirty="0" sz="1300" spc="-18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residence</a:t>
            </a:r>
            <a:r>
              <a:rPr dirty="0" sz="1300" spc="-75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5834" y="5000726"/>
            <a:ext cx="560895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9005" algn="l"/>
                <a:tab pos="3851275" algn="l"/>
              </a:tabLst>
            </a:pPr>
            <a:r>
              <a:rPr dirty="0" sz="1200" spc="-15">
                <a:solidFill>
                  <a:srgbClr val="939393"/>
                </a:solidFill>
                <a:latin typeface="Times New Roman"/>
                <a:cs typeface="Times New Roman"/>
              </a:rPr>
              <a:t>2 </a:t>
            </a:r>
            <a:r>
              <a:rPr dirty="0" sz="1200" spc="-10">
                <a:solidFill>
                  <a:srgbClr val="5B5D5B"/>
                </a:solidFill>
                <a:latin typeface="Times New Roman"/>
                <a:cs typeface="Times New Roman"/>
              </a:rPr>
              <a:t>.    </a:t>
            </a:r>
            <a:r>
              <a:rPr dirty="0" sz="1050" spc="125" b="1">
                <a:solidFill>
                  <a:srgbClr val="939393"/>
                </a:solidFill>
                <a:latin typeface="Arial"/>
                <a:cs typeface="Arial"/>
              </a:rPr>
              <a:t>Warren</a:t>
            </a:r>
            <a:r>
              <a:rPr dirty="0" sz="1050" spc="105" b="1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dirty="0" sz="1200" spc="165">
                <a:solidFill>
                  <a:srgbClr val="939393"/>
                </a:solidFill>
                <a:latin typeface="Times New Roman"/>
                <a:cs typeface="Times New Roman"/>
              </a:rPr>
              <a:t>Wilkie</a:t>
            </a:r>
            <a:r>
              <a:rPr dirty="0" sz="1200" spc="500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House	</a:t>
            </a:r>
            <a:r>
              <a:rPr dirty="0" sz="1200" spc="-55">
                <a:solidFill>
                  <a:srgbClr val="727270"/>
                </a:solidFill>
                <a:latin typeface="Times New Roman"/>
                <a:cs typeface="Times New Roman"/>
              </a:rPr>
              <a:t>1 </a:t>
            </a:r>
            <a:r>
              <a:rPr dirty="0" sz="1200" spc="-55">
                <a:solidFill>
                  <a:srgbClr val="939393"/>
                </a:solidFill>
                <a:latin typeface="Times New Roman"/>
                <a:cs typeface="Times New Roman"/>
              </a:rPr>
              <a:t>9 2    </a:t>
            </a:r>
            <a:r>
              <a:rPr dirty="0" sz="1200" spc="70">
                <a:solidFill>
                  <a:srgbClr val="939393"/>
                </a:solidFill>
                <a:latin typeface="Times New Roman"/>
                <a:cs typeface="Times New Roman"/>
              </a:rPr>
              <a:t>Main  </a:t>
            </a:r>
            <a:r>
              <a:rPr dirty="0" sz="1200" spc="50">
                <a:solidFill>
                  <a:srgbClr val="939393"/>
                </a:solidFill>
                <a:latin typeface="Times New Roman"/>
                <a:cs typeface="Times New Roman"/>
              </a:rPr>
              <a:t>Str</a:t>
            </a:r>
            <a:r>
              <a:rPr dirty="0" sz="1200" spc="180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200" spc="145">
                <a:solidFill>
                  <a:srgbClr val="939393"/>
                </a:solidFill>
                <a:latin typeface="Times New Roman"/>
                <a:cs typeface="Times New Roman"/>
              </a:rPr>
              <a:t>eet</a:t>
            </a:r>
            <a:r>
              <a:rPr dirty="0" sz="1200" spc="120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5B5D5B"/>
                </a:solidFill>
                <a:latin typeface="Times New Roman"/>
                <a:cs typeface="Times New Roman"/>
              </a:rPr>
              <a:t>.	</a:t>
            </a:r>
            <a:r>
              <a:rPr dirty="0" sz="1200" spc="70">
                <a:solidFill>
                  <a:srgbClr val="939393"/>
                </a:solidFill>
                <a:latin typeface="Times New Roman"/>
                <a:cs typeface="Times New Roman"/>
              </a:rPr>
              <a:t>The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present house</a:t>
            </a:r>
            <a:r>
              <a:rPr dirty="0" sz="1300" spc="9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200" spc="-45">
                <a:solidFill>
                  <a:srgbClr val="939393"/>
                </a:solidFill>
                <a:latin typeface="Times New Roman"/>
                <a:cs typeface="Times New Roman"/>
              </a:rPr>
              <a:t>is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2952" y="5131185"/>
            <a:ext cx="5608320" cy="398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60"/>
              </a:lnSpc>
              <a:spcBef>
                <a:spcPts val="100"/>
              </a:spcBef>
            </a:pPr>
            <a:r>
              <a:rPr dirty="0" u="heavy" sz="1300" spc="-6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Courier New"/>
                <a:cs typeface="Courier New"/>
              </a:rPr>
              <a:t>conservatively </a:t>
            </a:r>
            <a:r>
              <a:rPr dirty="0" u="heavy" sz="1300" spc="-15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Courier New"/>
                <a:cs typeface="Courier New"/>
              </a:rPr>
              <a:t>date!</a:t>
            </a:r>
            <a:r>
              <a:rPr dirty="0" sz="1300" spc="-1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to 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have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been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Duilt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aaout </a:t>
            </a:r>
            <a:r>
              <a:rPr dirty="0" sz="1450" spc="-95">
                <a:solidFill>
                  <a:srgbClr val="727270"/>
                </a:solidFill>
                <a:latin typeface="Courier New"/>
                <a:cs typeface="Courier New"/>
              </a:rPr>
              <a:t>1</a:t>
            </a:r>
            <a:r>
              <a:rPr dirty="0" sz="1450" spc="-95">
                <a:solidFill>
                  <a:srgbClr val="939393"/>
                </a:solidFill>
                <a:latin typeface="Courier New"/>
                <a:cs typeface="Courier New"/>
              </a:rPr>
              <a:t>865</a:t>
            </a:r>
            <a:r>
              <a:rPr dirty="0" sz="1450" spc="-70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although</a:t>
            </a:r>
            <a:endParaRPr sz="1300">
              <a:latin typeface="Courier New"/>
              <a:cs typeface="Courier New"/>
            </a:endParaRPr>
          </a:p>
          <a:p>
            <a:pPr marL="30480">
              <a:lnSpc>
                <a:spcPts val="1380"/>
              </a:lnSpc>
              <a:tabLst>
                <a:tab pos="287020" algn="l"/>
                <a:tab pos="4312920" algn="l"/>
              </a:tabLst>
            </a:pPr>
            <a:r>
              <a:rPr dirty="0" sz="1300" spc="-35">
                <a:solidFill>
                  <a:srgbClr val="939393"/>
                </a:solidFill>
                <a:latin typeface="Times New Roman"/>
                <a:cs typeface="Times New Roman"/>
              </a:rPr>
              <a:t>it	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could </a:t>
            </a:r>
            <a:r>
              <a:rPr dirty="0" sz="1100" spc="110">
                <a:solidFill>
                  <a:srgbClr val="939393"/>
                </a:solidFill>
                <a:latin typeface="Arial"/>
                <a:cs typeface="Arial"/>
              </a:rPr>
              <a:t>have  </a:t>
            </a:r>
            <a:r>
              <a:rPr dirty="0" sz="1300" spc="-30">
                <a:solidFill>
                  <a:srgbClr val="939393"/>
                </a:solidFill>
                <a:latin typeface="Courier New"/>
                <a:cs typeface="Courier New"/>
              </a:rPr>
              <a:t>Deen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built </a:t>
            </a:r>
            <a:r>
              <a:rPr dirty="0" sz="1200" spc="-55" b="1">
                <a:solidFill>
                  <a:srgbClr val="939393"/>
                </a:solidFill>
                <a:latin typeface="Times New Roman"/>
                <a:cs typeface="Times New Roman"/>
              </a:rPr>
              <a:t>a   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few</a:t>
            </a:r>
            <a:r>
              <a:rPr dirty="0" sz="1300" spc="-32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years</a:t>
            </a:r>
            <a:r>
              <a:rPr dirty="0" sz="1300" spc="-17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earlier</a:t>
            </a:r>
            <a:r>
              <a:rPr dirty="0" sz="1300" spc="-45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95">
                <a:solidFill>
                  <a:srgbClr val="939393"/>
                </a:solidFill>
                <a:latin typeface="Courier New"/>
                <a:cs typeface="Courier New"/>
              </a:rPr>
              <a:t>A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house</a:t>
            </a:r>
            <a:r>
              <a:rPr dirty="0" sz="1300" spc="-2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belon­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88602" y="5458479"/>
            <a:ext cx="6063615" cy="1750060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12700" marR="371475" indent="5080">
              <a:lnSpc>
                <a:spcPct val="77500"/>
              </a:lnSpc>
              <a:spcBef>
                <a:spcPts val="450"/>
              </a:spcBef>
              <a:tabLst>
                <a:tab pos="2393950" algn="l"/>
                <a:tab pos="4775200" algn="l"/>
              </a:tabLst>
            </a:pP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ging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to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Warren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Wilkie is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shown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on 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the</a:t>
            </a:r>
            <a:r>
              <a:rPr dirty="0" sz="1300" spc="-28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Walling</a:t>
            </a:r>
            <a:r>
              <a:rPr dirty="0" sz="1300" spc="2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Map</a:t>
            </a:r>
            <a:r>
              <a:rPr dirty="0" sz="1300" spc="-45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Howeve</a:t>
            </a:r>
            <a:r>
              <a:rPr dirty="0" sz="1300" spc="-60">
                <a:solidFill>
                  <a:srgbClr val="727270"/>
                </a:solidFill>
                <a:latin typeface="Courier New"/>
                <a:cs typeface="Courier New"/>
              </a:rPr>
              <a:t>,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r  Warren's </a:t>
            </a:r>
            <a:r>
              <a:rPr dirty="0" sz="1300" spc="-30">
                <a:solidFill>
                  <a:srgbClr val="939393"/>
                </a:solidFill>
                <a:latin typeface="Courier New"/>
                <a:cs typeface="Courier New"/>
              </a:rPr>
              <a:t>father</a:t>
            </a:r>
            <a:r>
              <a:rPr dirty="0" sz="1300" spc="-30">
                <a:solidFill>
                  <a:srgbClr val="727270"/>
                </a:solidFill>
                <a:latin typeface="Courier New"/>
                <a:cs typeface="Courier New"/>
              </a:rPr>
              <a:t>,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Anthony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Wilkie</a:t>
            </a:r>
            <a:r>
              <a:rPr dirty="0" sz="1300" spc="-50">
                <a:solidFill>
                  <a:srgbClr val="5B5D5B"/>
                </a:solidFill>
                <a:latin typeface="Courier New"/>
                <a:cs typeface="Courier New"/>
              </a:rPr>
              <a:t>,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had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owned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this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land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since the 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Tery </a:t>
            </a:r>
            <a:r>
              <a:rPr dirty="0" sz="1300" spc="5">
                <a:solidFill>
                  <a:srgbClr val="939393"/>
                </a:solidFill>
                <a:latin typeface="Courier New"/>
                <a:cs typeface="Courier New"/>
              </a:rPr>
              <a:t>early</a:t>
            </a:r>
            <a:r>
              <a:rPr dirty="0" sz="1300" spc="-44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19th</a:t>
            </a:r>
            <a:r>
              <a:rPr dirty="0" sz="1300" spc="-11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century</a:t>
            </a:r>
            <a:r>
              <a:rPr dirty="0" sz="1300" spc="-45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Anthony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had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built </a:t>
            </a:r>
            <a:r>
              <a:rPr dirty="0" sz="1300" spc="-5">
                <a:solidFill>
                  <a:srgbClr val="939393"/>
                </a:solidFill>
                <a:latin typeface="Courier New"/>
                <a:cs typeface="Courier New"/>
              </a:rPr>
              <a:t>an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earlier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house 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on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the same </a:t>
            </a:r>
            <a:r>
              <a:rPr dirty="0" sz="1300" spc="-114">
                <a:solidFill>
                  <a:srgbClr val="939393"/>
                </a:solidFill>
                <a:latin typeface="Courier New"/>
                <a:cs typeface="Courier New"/>
              </a:rPr>
              <a:t>site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which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was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moved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across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pond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prior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to</a:t>
            </a:r>
            <a:r>
              <a:rPr dirty="0" sz="1300" spc="22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the</a:t>
            </a:r>
            <a:endParaRPr sz="1300">
              <a:latin typeface="Courier New"/>
              <a:cs typeface="Courier New"/>
            </a:endParaRPr>
          </a:p>
          <a:p>
            <a:pPr marL="27940">
              <a:lnSpc>
                <a:spcPts val="985"/>
              </a:lnSpc>
              <a:tabLst>
                <a:tab pos="2953385" algn="l"/>
              </a:tabLst>
            </a:pPr>
            <a:r>
              <a:rPr dirty="0" sz="1200" spc="210">
                <a:solidFill>
                  <a:srgbClr val="939393"/>
                </a:solidFill>
                <a:latin typeface="Times New Roman"/>
                <a:cs typeface="Times New Roman"/>
              </a:rPr>
              <a:t>building  of  </a:t>
            </a:r>
            <a:r>
              <a:rPr dirty="0" sz="1200" spc="200">
                <a:solidFill>
                  <a:srgbClr val="939393"/>
                </a:solidFill>
                <a:latin typeface="Times New Roman"/>
                <a:cs typeface="Times New Roman"/>
              </a:rPr>
              <a:t>the</a:t>
            </a:r>
            <a:r>
              <a:rPr dirty="0" sz="1200" spc="25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present</a:t>
            </a:r>
            <a:r>
              <a:rPr dirty="0" sz="1300" spc="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house</a:t>
            </a:r>
            <a:r>
              <a:rPr dirty="0" sz="1300" spc="-45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200" spc="55">
                <a:solidFill>
                  <a:srgbClr val="939393"/>
                </a:solidFill>
                <a:latin typeface="Times New Roman"/>
                <a:cs typeface="Times New Roman"/>
              </a:rPr>
              <a:t>The </a:t>
            </a:r>
            <a:r>
              <a:rPr dirty="0" sz="1300" spc="-229">
                <a:solidFill>
                  <a:srgbClr val="939393"/>
                </a:solidFill>
                <a:latin typeface="Courier New"/>
                <a:cs typeface="Courier New"/>
              </a:rPr>
              <a:t>a.ai•lier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house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still</a:t>
            </a:r>
            <a:r>
              <a:rPr dirty="0" sz="1300" spc="-29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250" spc="150" b="1">
                <a:solidFill>
                  <a:srgbClr val="939393"/>
                </a:solidFill>
                <a:latin typeface="Times New Roman"/>
                <a:cs typeface="Times New Roman"/>
              </a:rPr>
              <a:t>survives</a:t>
            </a:r>
            <a:endParaRPr sz="1250">
              <a:latin typeface="Times New Roman"/>
              <a:cs typeface="Times New Roman"/>
            </a:endParaRPr>
          </a:p>
          <a:p>
            <a:pPr marL="18415" marR="5080" indent="3175">
              <a:lnSpc>
                <a:spcPct val="76200"/>
              </a:lnSpc>
              <a:spcBef>
                <a:spcPts val="180"/>
              </a:spcBef>
              <a:tabLst>
                <a:tab pos="1760220" algn="l"/>
                <a:tab pos="2124075" algn="l"/>
                <a:tab pos="2398395" algn="l"/>
                <a:tab pos="3315970" algn="l"/>
                <a:tab pos="4955540" algn="l"/>
                <a:tab pos="5782310" algn="l"/>
              </a:tabLst>
            </a:pPr>
            <a:r>
              <a:rPr dirty="0" sz="1300" spc="-20">
                <a:solidFill>
                  <a:srgbClr val="939393"/>
                </a:solidFill>
                <a:latin typeface="Courier New"/>
                <a:cs typeface="Courier New"/>
              </a:rPr>
              <a:t>on</a:t>
            </a:r>
            <a:r>
              <a:rPr dirty="0" sz="1300" spc="-14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200" spc="175">
                <a:solidFill>
                  <a:srgbClr val="939393"/>
                </a:solidFill>
                <a:latin typeface="Times New Roman"/>
                <a:cs typeface="Times New Roman"/>
              </a:rPr>
              <a:t>East</a:t>
            </a:r>
            <a:r>
              <a:rPr dirty="0" sz="1200" spc="505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Broadway</a:t>
            </a:r>
            <a:r>
              <a:rPr dirty="0" sz="1300" spc="-45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200" spc="45">
                <a:solidFill>
                  <a:srgbClr val="939393"/>
                </a:solidFill>
                <a:latin typeface="Times New Roman"/>
                <a:cs typeface="Times New Roman"/>
              </a:rPr>
              <a:t>At </a:t>
            </a:r>
            <a:r>
              <a:rPr dirty="0" sz="1200" spc="270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200" spc="35">
                <a:solidFill>
                  <a:srgbClr val="939393"/>
                </a:solidFill>
                <a:latin typeface="Times New Roman"/>
                <a:cs typeface="Times New Roman"/>
              </a:rPr>
              <a:t>the	</a:t>
            </a:r>
            <a:r>
              <a:rPr dirty="0" sz="1200" spc="45">
                <a:solidFill>
                  <a:srgbClr val="939393"/>
                </a:solidFill>
                <a:latin typeface="Times New Roman"/>
                <a:cs typeface="Times New Roman"/>
              </a:rPr>
              <a:t>moment </a:t>
            </a:r>
            <a:r>
              <a:rPr dirty="0" sz="1200" spc="290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200" spc="20">
                <a:solidFill>
                  <a:srgbClr val="939393"/>
                </a:solidFill>
                <a:latin typeface="Times New Roman"/>
                <a:cs typeface="Times New Roman"/>
              </a:rPr>
              <a:t>it	</a:t>
            </a:r>
            <a:r>
              <a:rPr dirty="0" sz="1200" spc="165">
                <a:solidFill>
                  <a:srgbClr val="939393"/>
                </a:solidFill>
                <a:latin typeface="Times New Roman"/>
                <a:cs typeface="Times New Roman"/>
              </a:rPr>
              <a:t>cannot </a:t>
            </a:r>
            <a:r>
              <a:rPr dirty="0" sz="1150" spc="25">
                <a:solidFill>
                  <a:srgbClr val="939393"/>
                </a:solidFill>
                <a:latin typeface="Courier New"/>
                <a:cs typeface="Courier New"/>
              </a:rPr>
              <a:t>be </a:t>
            </a:r>
            <a:r>
              <a:rPr dirty="0" sz="1150" spc="15">
                <a:solidFill>
                  <a:srgbClr val="939393"/>
                </a:solidFill>
                <a:latin typeface="Courier New"/>
                <a:cs typeface="Courier New"/>
              </a:rPr>
              <a:t>established </a:t>
            </a:r>
            <a:r>
              <a:rPr dirty="0" sz="1200" spc="65">
                <a:solidFill>
                  <a:srgbClr val="939393"/>
                </a:solidFill>
                <a:latin typeface="Times New Roman"/>
                <a:cs typeface="Times New Roman"/>
              </a:rPr>
              <a:t>de </a:t>
            </a:r>
            <a:r>
              <a:rPr dirty="0" sz="1200" spc="10">
                <a:solidFill>
                  <a:srgbClr val="939393"/>
                </a:solidFill>
                <a:latin typeface="Times New Roman"/>
                <a:cs typeface="Times New Roman"/>
              </a:rPr>
              <a:t>f </a:t>
            </a:r>
            <a:r>
              <a:rPr dirty="0" sz="1200" spc="10">
                <a:solidFill>
                  <a:srgbClr val="727270"/>
                </a:solidFill>
                <a:latin typeface="Times New Roman"/>
                <a:cs typeface="Times New Roman"/>
              </a:rPr>
              <a:t>i ­ 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nitely whether </a:t>
            </a:r>
            <a:r>
              <a:rPr dirty="0" sz="1300" spc="-10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house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indicated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on </a:t>
            </a:r>
            <a:r>
              <a:rPr dirty="0" sz="1300" spc="-10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Walling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Map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is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200" spc="-50" b="1">
                <a:solidFill>
                  <a:srgbClr val="939393"/>
                </a:solidFill>
                <a:latin typeface="Times New Roman"/>
                <a:cs typeface="Times New Roman"/>
              </a:rPr>
              <a:t>e </a:t>
            </a:r>
            <a:r>
              <a:rPr dirty="0" sz="1200" spc="-55" b="1">
                <a:solidFill>
                  <a:srgbClr val="939393"/>
                </a:solidFill>
                <a:latin typeface="Times New Roman"/>
                <a:cs typeface="Times New Roman"/>
              </a:rPr>
              <a:t>ar </a:t>
            </a:r>
            <a:r>
              <a:rPr dirty="0" sz="1200" spc="-40" b="1">
                <a:solidFill>
                  <a:srgbClr val="727270"/>
                </a:solidFill>
                <a:latin typeface="Times New Roman"/>
                <a:cs typeface="Times New Roman"/>
              </a:rPr>
              <a:t>• 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lier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house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before </a:t>
            </a:r>
            <a:r>
              <a:rPr dirty="0" sz="1350" spc="-135">
                <a:solidFill>
                  <a:srgbClr val="939393"/>
                </a:solidFill>
                <a:latin typeface="Courier New"/>
                <a:cs typeface="Courier New"/>
              </a:rPr>
              <a:t>it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was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moved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or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the</a:t>
            </a:r>
            <a:r>
              <a:rPr dirty="0" sz="1300" spc="31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present</a:t>
            </a:r>
            <a:r>
              <a:rPr dirty="0" sz="1300" spc="-4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house</a:t>
            </a:r>
            <a:r>
              <a:rPr dirty="0" sz="1300" spc="-35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house</a:t>
            </a:r>
            <a:r>
              <a:rPr dirty="0" sz="1300" spc="-50">
                <a:solidFill>
                  <a:srgbClr val="5B5D5B"/>
                </a:solidFill>
                <a:latin typeface="Courier New"/>
                <a:cs typeface="Courier New"/>
              </a:rPr>
              <a:t>, 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which 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had </a:t>
            </a:r>
            <a:r>
              <a:rPr dirty="0" sz="1350" spc="105">
                <a:solidFill>
                  <a:srgbClr val="939393"/>
                </a:solidFill>
                <a:latin typeface="Times New Roman"/>
                <a:cs typeface="Times New Roman"/>
              </a:rPr>
              <a:t>eeen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empty </a:t>
            </a:r>
            <a:r>
              <a:rPr dirty="0" sz="1300" spc="-10">
                <a:solidFill>
                  <a:srgbClr val="939393"/>
                </a:solidFill>
                <a:latin typeface="Courier New"/>
                <a:cs typeface="Courier New"/>
              </a:rPr>
              <a:t>for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many </a:t>
            </a:r>
            <a:r>
              <a:rPr dirty="0" sz="1300" spc="-40">
                <a:solidFill>
                  <a:srgbClr val="939393"/>
                </a:solidFill>
                <a:latin typeface="Courier New"/>
                <a:cs typeface="Courier New"/>
              </a:rPr>
              <a:t>years</a:t>
            </a:r>
            <a:r>
              <a:rPr dirty="0" sz="1300" spc="-40">
                <a:solidFill>
                  <a:srgbClr val="727270"/>
                </a:solidFill>
                <a:latin typeface="Courier New"/>
                <a:cs typeface="Courier New"/>
              </a:rPr>
              <a:t>,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was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involved </a:t>
            </a:r>
            <a:r>
              <a:rPr dirty="0" sz="1300" spc="-25">
                <a:solidFill>
                  <a:srgbClr val="939393"/>
                </a:solidFill>
                <a:latin typeface="Courier New"/>
                <a:cs typeface="Courier New"/>
              </a:rPr>
              <a:t>in </a:t>
            </a:r>
            <a:r>
              <a:rPr dirty="0" sz="1300" spc="-10">
                <a:solidFill>
                  <a:srgbClr val="939393"/>
                </a:solidFill>
                <a:latin typeface="Courier New"/>
                <a:cs typeface="Courier New"/>
              </a:rPr>
              <a:t>a </a:t>
            </a:r>
            <a:r>
              <a:rPr dirty="0" sz="1300" spc="-30">
                <a:solidFill>
                  <a:srgbClr val="939393"/>
                </a:solidFill>
                <a:latin typeface="Courier New"/>
                <a:cs typeface="Courier New"/>
              </a:rPr>
              <a:t>lan</a:t>
            </a:r>
            <a:r>
              <a:rPr dirty="0" sz="1300" spc="-30">
                <a:solidFill>
                  <a:srgbClr val="727270"/>
                </a:solidFill>
                <a:latin typeface="Courier New"/>
                <a:cs typeface="Courier New"/>
              </a:rPr>
              <a:t>a</a:t>
            </a:r>
            <a:r>
              <a:rPr dirty="0" sz="1300" spc="-30">
                <a:solidFill>
                  <a:srgbClr val="939393"/>
                </a:solidFill>
                <a:latin typeface="Courier New"/>
                <a:cs typeface="Courier New"/>
              </a:rPr>
              <a:t>slide 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an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d</a:t>
            </a:r>
            <a:r>
              <a:rPr dirty="0" sz="1300" spc="-1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badl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y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vandalize</a:t>
            </a:r>
            <a:r>
              <a:rPr dirty="0" sz="1300" spc="-15">
                <a:solidFill>
                  <a:srgbClr val="939393"/>
                </a:solidFill>
                <a:latin typeface="Courier New"/>
                <a:cs typeface="Courier New"/>
              </a:rPr>
              <a:t>d</a:t>
            </a:r>
            <a:r>
              <a:rPr dirty="0" sz="1300" spc="-55">
                <a:solidFill>
                  <a:srgbClr val="727270"/>
                </a:solidFill>
                <a:latin typeface="Courier New"/>
                <a:cs typeface="Courier New"/>
              </a:rPr>
              <a:t>.</a:t>
            </a:r>
            <a:r>
              <a:rPr dirty="0" sz="1300">
                <a:solidFill>
                  <a:srgbClr val="727270"/>
                </a:solidFill>
                <a:latin typeface="Courier New"/>
                <a:cs typeface="Courier New"/>
              </a:rPr>
              <a:t>	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I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t</a:t>
            </a:r>
            <a:r>
              <a:rPr dirty="0" sz="1300" spc="-1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i</a:t>
            </a:r>
            <a:r>
              <a:rPr dirty="0" sz="1300" spc="-55">
                <a:solidFill>
                  <a:srgbClr val="939393"/>
                </a:solidFill>
                <a:latin typeface="Courier New"/>
                <a:cs typeface="Courier New"/>
              </a:rPr>
              <a:t>s</a:t>
            </a:r>
            <a:r>
              <a:rPr dirty="0" sz="1300" spc="-114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owne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d</a:t>
            </a:r>
            <a:r>
              <a:rPr dirty="0" sz="1300" spc="-2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b</a:t>
            </a:r>
            <a:r>
              <a:rPr dirty="0" sz="1300" spc="-30">
                <a:solidFill>
                  <a:srgbClr val="939393"/>
                </a:solidFill>
                <a:latin typeface="Courier New"/>
                <a:cs typeface="Courier New"/>
              </a:rPr>
              <a:t>y</a:t>
            </a:r>
            <a:r>
              <a:rPr dirty="0" sz="1300" spc="-13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an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d</a:t>
            </a:r>
            <a:r>
              <a:rPr dirty="0" sz="1300" spc="-4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i</a:t>
            </a:r>
            <a:r>
              <a:rPr dirty="0" sz="1300" spc="-40">
                <a:solidFill>
                  <a:srgbClr val="939393"/>
                </a:solidFill>
                <a:latin typeface="Courier New"/>
                <a:cs typeface="Courier New"/>
              </a:rPr>
              <a:t>s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100">
                <a:solidFill>
                  <a:srgbClr val="939393"/>
                </a:solidFill>
                <a:latin typeface="Courier New"/>
                <a:cs typeface="Courier New"/>
              </a:rPr>
              <a:t>bein</a:t>
            </a:r>
            <a:r>
              <a:rPr dirty="0" sz="1300" spc="-95">
                <a:solidFill>
                  <a:srgbClr val="939393"/>
                </a:solidFill>
                <a:latin typeface="Courier New"/>
                <a:cs typeface="Courier New"/>
              </a:rPr>
              <a:t>g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restore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d</a:t>
            </a:r>
            <a:r>
              <a:rPr dirty="0" sz="1300" spc="-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100" spc="-55">
                <a:solidFill>
                  <a:srgbClr val="939393"/>
                </a:solidFill>
                <a:latin typeface="Arial"/>
                <a:cs typeface="Arial"/>
              </a:rPr>
              <a:t>b</a:t>
            </a:r>
            <a:r>
              <a:rPr dirty="0" sz="1100" spc="-45">
                <a:solidFill>
                  <a:srgbClr val="939393"/>
                </a:solidFill>
                <a:latin typeface="Arial"/>
                <a:cs typeface="Arial"/>
              </a:rPr>
              <a:t>y</a:t>
            </a:r>
            <a:r>
              <a:rPr dirty="0" sz="1100">
                <a:solidFill>
                  <a:srgbClr val="939393"/>
                </a:solidFill>
                <a:latin typeface="Arial"/>
                <a:cs typeface="Arial"/>
              </a:rPr>
              <a:t>	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the 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Roslyn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Preservation</a:t>
            </a:r>
            <a:r>
              <a:rPr dirty="0" sz="1300" spc="-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Corporatio</a:t>
            </a:r>
            <a:r>
              <a:rPr dirty="0" sz="1300" spc="-50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n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4938" y="7283139"/>
            <a:ext cx="595249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62070" algn="l"/>
                <a:tab pos="4594225" algn="l"/>
              </a:tabLst>
            </a:pPr>
            <a:r>
              <a:rPr dirty="0" sz="1350" spc="-40">
                <a:solidFill>
                  <a:srgbClr val="939393"/>
                </a:solidFill>
                <a:latin typeface="Courier New"/>
                <a:cs typeface="Courier New"/>
              </a:rPr>
              <a:t>3</a:t>
            </a:r>
            <a:r>
              <a:rPr dirty="0" sz="1350" spc="-40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r>
              <a:rPr dirty="0" sz="1350" spc="-4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u="heavy" sz="1300" spc="-85">
                <a:solidFill>
                  <a:srgbClr val="939393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Methodist </a:t>
            </a:r>
            <a:r>
              <a:rPr dirty="0" u="heavy" sz="1300" spc="-65">
                <a:solidFill>
                  <a:srgbClr val="939393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Parsonage</a:t>
            </a:r>
            <a:r>
              <a:rPr dirty="0" u="heavy" sz="1300" spc="-65">
                <a:solidFill>
                  <a:srgbClr val="5B5D5B"/>
                </a:solidFill>
                <a:uFill>
                  <a:solidFill>
                    <a:srgbClr val="5B5D5B"/>
                  </a:solidFill>
                </a:uFill>
                <a:latin typeface="Courier New"/>
                <a:cs typeface="Courier New"/>
              </a:rPr>
              <a:t>,</a:t>
            </a:r>
            <a:r>
              <a:rPr dirty="0" sz="1300" spc="-65">
                <a:solidFill>
                  <a:srgbClr val="5B5D5B"/>
                </a:solidFill>
                <a:latin typeface="Courier New"/>
                <a:cs typeface="Courier New"/>
              </a:rPr>
              <a:t> </a:t>
            </a:r>
            <a:r>
              <a:rPr dirty="0" sz="1300" spc="5">
                <a:solidFill>
                  <a:srgbClr val="939393"/>
                </a:solidFill>
                <a:latin typeface="Courier New"/>
                <a:cs typeface="Courier New"/>
              </a:rPr>
              <a:t>180</a:t>
            </a:r>
            <a:r>
              <a:rPr dirty="0" sz="1300" spc="-22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Main</a:t>
            </a:r>
            <a:r>
              <a:rPr dirty="0" sz="1300" spc="-17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Street</a:t>
            </a:r>
            <a:r>
              <a:rPr dirty="0" sz="1300" spc="-45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110">
                <a:solidFill>
                  <a:srgbClr val="939393"/>
                </a:solidFill>
                <a:latin typeface="Courier New"/>
                <a:cs typeface="Courier New"/>
              </a:rPr>
              <a:t>Bull	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s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the</a:t>
            </a:r>
            <a:r>
              <a:rPr dirty="0" sz="1300" spc="-12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parsonage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86262" y="7413598"/>
            <a:ext cx="5993130" cy="40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00"/>
              </a:lnSpc>
              <a:spcBef>
                <a:spcPts val="100"/>
              </a:spcBef>
            </a:pPr>
            <a:r>
              <a:rPr dirty="0" u="heavy" sz="1300" spc="5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Courier New"/>
                <a:cs typeface="Courier New"/>
              </a:rPr>
              <a:t>for</a:t>
            </a:r>
            <a:r>
              <a:rPr dirty="0" sz="1300" spc="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u="heavy" sz="1150" spc="15" b="1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Courier New"/>
                <a:cs typeface="Courier New"/>
              </a:rPr>
              <a:t>adjacent</a:t>
            </a:r>
            <a:r>
              <a:rPr dirty="0" sz="1150" spc="15" b="1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150" spc="20" b="1">
                <a:solidFill>
                  <a:srgbClr val="939393"/>
                </a:solidFill>
                <a:latin typeface="Courier New"/>
                <a:cs typeface="Courier New"/>
              </a:rPr>
              <a:t>Wesley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Methodist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Episcopal </a:t>
            </a:r>
            <a:r>
              <a:rPr dirty="0" sz="1300" spc="-150">
                <a:solidFill>
                  <a:srgbClr val="939393"/>
                </a:solidFill>
                <a:latin typeface="Courier New"/>
                <a:cs typeface="Courier New"/>
              </a:rPr>
              <a:t>Ch.ur</a:t>
            </a:r>
            <a:r>
              <a:rPr dirty="0" sz="1300" spc="-150">
                <a:solidFill>
                  <a:srgbClr val="727270"/>
                </a:solidFill>
                <a:latin typeface="Courier New"/>
                <a:cs typeface="Courier New"/>
              </a:rPr>
              <a:t>c</a:t>
            </a:r>
            <a:r>
              <a:rPr dirty="0" sz="1300" spc="-150">
                <a:solidFill>
                  <a:srgbClr val="939393"/>
                </a:solidFill>
                <a:latin typeface="Courier New"/>
                <a:cs typeface="Courier New"/>
              </a:rPr>
              <a:t>h </a:t>
            </a:r>
            <a:r>
              <a:rPr dirty="0" sz="1300" spc="-25">
                <a:solidFill>
                  <a:srgbClr val="939393"/>
                </a:solidFill>
                <a:latin typeface="Courier New"/>
                <a:cs typeface="Courier New"/>
              </a:rPr>
              <a:t>in</a:t>
            </a:r>
            <a:r>
              <a:rPr dirty="0" sz="1300" spc="-26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500" spc="-130">
                <a:solidFill>
                  <a:srgbClr val="939393"/>
                </a:solidFill>
                <a:latin typeface="Courier New"/>
                <a:cs typeface="Courier New"/>
              </a:rPr>
              <a:t>1843</a:t>
            </a:r>
            <a:r>
              <a:rPr dirty="0" sz="1500" spc="-130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endParaRPr sz="1500">
              <a:latin typeface="Courier New"/>
              <a:cs typeface="Courier New"/>
            </a:endParaRPr>
          </a:p>
          <a:p>
            <a:pPr marL="27305">
              <a:lnSpc>
                <a:spcPts val="1360"/>
              </a:lnSpc>
              <a:tabLst>
                <a:tab pos="3777615" algn="l"/>
                <a:tab pos="4597400" algn="l"/>
              </a:tabLst>
            </a:pP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Thomas</a:t>
            </a:r>
            <a:r>
              <a:rPr dirty="0" sz="1300" spc="-10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Wood</a:t>
            </a:r>
            <a:r>
              <a:rPr dirty="0" sz="1300" spc="-45">
                <a:solidFill>
                  <a:srgbClr val="727270"/>
                </a:solidFill>
                <a:latin typeface="Courier New"/>
                <a:cs typeface="Courier New"/>
              </a:rPr>
              <a:t>,</a:t>
            </a:r>
            <a:r>
              <a:rPr dirty="0" sz="1300" spc="-150">
                <a:solidFill>
                  <a:srgbClr val="727270"/>
                </a:solidFill>
                <a:latin typeface="Courier New"/>
                <a:cs typeface="Courier New"/>
              </a:rPr>
              <a:t> </a:t>
            </a:r>
            <a:r>
              <a:rPr dirty="0" sz="1300" spc="20">
                <a:solidFill>
                  <a:srgbClr val="939393"/>
                </a:solidFill>
                <a:latin typeface="Courier New"/>
                <a:cs typeface="Courier New"/>
              </a:rPr>
              <a:t>a</a:t>
            </a:r>
            <a:r>
              <a:rPr dirty="0" sz="1300" spc="-8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local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105">
                <a:solidFill>
                  <a:srgbClr val="939393"/>
                </a:solidFill>
                <a:latin typeface="Courier New"/>
                <a:cs typeface="Courier New"/>
              </a:rPr>
              <a:t>carpenter</a:t>
            </a:r>
            <a:r>
              <a:rPr dirty="0" sz="1300" spc="-45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15">
                <a:solidFill>
                  <a:srgbClr val="727270"/>
                </a:solidFill>
                <a:latin typeface="Courier New"/>
                <a:cs typeface="Courier New"/>
              </a:rPr>
              <a:t>,</a:t>
            </a:r>
            <a:r>
              <a:rPr dirty="0" sz="1300" spc="-110">
                <a:solidFill>
                  <a:srgbClr val="727270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was</a:t>
            </a:r>
            <a:r>
              <a:rPr dirty="0" sz="1300" spc="-1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the	</a:t>
            </a:r>
            <a:r>
              <a:rPr dirty="0" sz="1300" spc="-80">
                <a:solidFill>
                  <a:srgbClr val="939393"/>
                </a:solidFill>
                <a:latin typeface="Courier New"/>
                <a:cs typeface="Courier New"/>
              </a:rPr>
              <a:t>uilder</a:t>
            </a:r>
            <a:r>
              <a:rPr dirty="0" sz="1300" spc="-80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The church</a:t>
            </a:r>
            <a:r>
              <a:rPr dirty="0" sz="1300" spc="-18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edi</a:t>
            </a:r>
            <a:r>
              <a:rPr dirty="0" sz="1300" spc="-45">
                <a:solidFill>
                  <a:srgbClr val="727270"/>
                </a:solidFill>
                <a:latin typeface="Courier New"/>
                <a:cs typeface="Courier New"/>
              </a:rPr>
              <a:t>­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92368" y="7747251"/>
            <a:ext cx="595757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fice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was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burned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during </a:t>
            </a:r>
            <a:r>
              <a:rPr dirty="0" sz="1300" spc="-120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20th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century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and the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church</a:t>
            </a:r>
            <a:r>
              <a:rPr dirty="0" sz="1300" spc="7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80">
                <a:solidFill>
                  <a:srgbClr val="939393"/>
                </a:solidFill>
                <a:latin typeface="Courier New"/>
                <a:cs typeface="Courier New"/>
              </a:rPr>
              <a:t>re</a:t>
            </a:r>
            <a:r>
              <a:rPr dirty="0" sz="1300" spc="-80">
                <a:solidFill>
                  <a:srgbClr val="727270"/>
                </a:solidFill>
                <a:latin typeface="Courier New"/>
                <a:cs typeface="Courier New"/>
              </a:rPr>
              <a:t>-</a:t>
            </a:r>
            <a:r>
              <a:rPr dirty="0" sz="1300" spc="-80">
                <a:solidFill>
                  <a:srgbClr val="939393"/>
                </a:solidFill>
                <a:latin typeface="Courier New"/>
                <a:cs typeface="Courier New"/>
              </a:rPr>
              <a:t>located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03676" y="7842615"/>
            <a:ext cx="561022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6580" algn="l"/>
              </a:tabLst>
            </a:pPr>
            <a:r>
              <a:rPr dirty="0" sz="1300" spc="-25">
                <a:solidFill>
                  <a:srgbClr val="939393"/>
                </a:solidFill>
                <a:latin typeface="Courier New"/>
                <a:cs typeface="Courier New"/>
              </a:rPr>
              <a:t>in</a:t>
            </a:r>
            <a:r>
              <a:rPr dirty="0" sz="1300" spc="-10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Roslyn</a:t>
            </a:r>
            <a:r>
              <a:rPr dirty="0" sz="1300" spc="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Heights</a:t>
            </a:r>
            <a:r>
              <a:rPr dirty="0" sz="1300" spc="-65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Residence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of </a:t>
            </a:r>
            <a:r>
              <a:rPr dirty="0" sz="1300" spc="-30">
                <a:solidFill>
                  <a:srgbClr val="939393"/>
                </a:solidFill>
                <a:latin typeface="Courier New"/>
                <a:cs typeface="Courier New"/>
              </a:rPr>
              <a:t>Mr</a:t>
            </a:r>
            <a:r>
              <a:rPr dirty="0" sz="1300" spc="-30">
                <a:solidFill>
                  <a:srgbClr val="5B5D5B"/>
                </a:solidFill>
                <a:latin typeface="Courier New"/>
                <a:cs typeface="Courier New"/>
              </a:rPr>
              <a:t>. </a:t>
            </a:r>
            <a:r>
              <a:rPr dirty="0" sz="1100" spc="-35">
                <a:solidFill>
                  <a:srgbClr val="939393"/>
                </a:solidFill>
                <a:latin typeface="Times New Roman"/>
                <a:cs typeface="Times New Roman"/>
              </a:rPr>
              <a:t>&amp;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Mrs</a:t>
            </a:r>
            <a:r>
              <a:rPr dirty="0" sz="1300" spc="-70">
                <a:solidFill>
                  <a:srgbClr val="5B5D5B"/>
                </a:solidFill>
                <a:latin typeface="Courier New"/>
                <a:cs typeface="Courier New"/>
              </a:rPr>
              <a:t>.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Harold </a:t>
            </a:r>
            <a:r>
              <a:rPr dirty="0" sz="1750" spc="-275">
                <a:solidFill>
                  <a:srgbClr val="939393"/>
                </a:solidFill>
                <a:latin typeface="Courier New"/>
                <a:cs typeface="Courier New"/>
              </a:rPr>
              <a:t>c</a:t>
            </a:r>
            <a:r>
              <a:rPr dirty="0" sz="1750" spc="-275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r>
              <a:rPr dirty="0" sz="1750" spc="-490">
                <a:solidFill>
                  <a:srgbClr val="5B5D5B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Mufson</a:t>
            </a:r>
            <a:r>
              <a:rPr dirty="0" sz="1300" spc="-65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10554" y="8135070"/>
            <a:ext cx="223456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-185">
                <a:solidFill>
                  <a:srgbClr val="939393"/>
                </a:solidFill>
                <a:latin typeface="Courier New"/>
                <a:cs typeface="Courier New"/>
              </a:rPr>
              <a:t>4</a:t>
            </a:r>
            <a:r>
              <a:rPr dirty="0" sz="1850" spc="-185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r>
              <a:rPr dirty="0" sz="1850" spc="-84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u="heavy" sz="1300" spc="-5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Courier New"/>
                <a:cs typeface="Courier New"/>
              </a:rPr>
              <a:t>Wilson </a:t>
            </a:r>
            <a:r>
              <a:rPr dirty="0" u="heavy" sz="1300" spc="-7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Courier New"/>
                <a:cs typeface="Courier New"/>
              </a:rPr>
              <a:t>Williams </a:t>
            </a:r>
            <a:r>
              <a:rPr dirty="0" u="heavy" sz="1300" spc="-85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Courier New"/>
                <a:cs typeface="Courier New"/>
              </a:rPr>
              <a:t>House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04740" y="8192289"/>
            <a:ext cx="276923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300" spc="-60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Courier New"/>
                <a:cs typeface="Courier New"/>
              </a:rPr>
              <a:t>Thomas </a:t>
            </a:r>
            <a:r>
              <a:rPr dirty="0" u="heavy" sz="1300" spc="-15">
                <a:solidFill>
                  <a:srgbClr val="939393"/>
                </a:solidFill>
                <a:uFill>
                  <a:solidFill>
                    <a:srgbClr val="939393"/>
                  </a:solidFill>
                </a:uFill>
                <a:latin typeface="Courier New"/>
                <a:cs typeface="Courier New"/>
              </a:rPr>
              <a:t>Wood)</a:t>
            </a:r>
            <a:r>
              <a:rPr dirty="0" sz="1300" spc="-1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400" spc="-80">
                <a:solidFill>
                  <a:srgbClr val="939393"/>
                </a:solidFill>
                <a:latin typeface="Courier New"/>
                <a:cs typeface="Courier New"/>
              </a:rPr>
              <a:t>150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Main</a:t>
            </a:r>
            <a:r>
              <a:rPr dirty="0" sz="1300" spc="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Street</a:t>
            </a:r>
            <a:r>
              <a:rPr dirty="0" sz="1300" spc="-60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32356" y="8205004"/>
            <a:ext cx="75882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The</a:t>
            </a:r>
            <a:r>
              <a:rPr dirty="0" sz="1300" spc="-17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39393"/>
                </a:solidFill>
                <a:latin typeface="Courier New"/>
                <a:cs typeface="Courier New"/>
              </a:rPr>
              <a:t>west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99479" y="8357589"/>
            <a:ext cx="6261735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80"/>
              </a:lnSpc>
              <a:spcBef>
                <a:spcPts val="100"/>
              </a:spcBef>
              <a:tabLst>
                <a:tab pos="1663700" algn="l"/>
                <a:tab pos="3124835" algn="l"/>
              </a:tabLst>
            </a:pP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end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of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the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house	</a:t>
            </a:r>
            <a:r>
              <a:rPr dirty="0" sz="1300" spc="70">
                <a:solidFill>
                  <a:srgbClr val="939393"/>
                </a:solidFill>
                <a:latin typeface="Courier New"/>
                <a:cs typeface="Courier New"/>
              </a:rPr>
              <a:t>s</a:t>
            </a:r>
            <a:r>
              <a:rPr dirty="0" sz="1300" spc="-15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the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40">
                <a:solidFill>
                  <a:srgbClr val="939393"/>
                </a:solidFill>
                <a:latin typeface="Courier New"/>
                <a:cs typeface="Courier New"/>
              </a:rPr>
              <a:t>earlier</a:t>
            </a:r>
            <a:r>
              <a:rPr dirty="0" sz="1300" spc="-40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This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was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built </a:t>
            </a:r>
            <a:r>
              <a:rPr dirty="0" sz="1200" spc="-35" b="1">
                <a:solidFill>
                  <a:srgbClr val="939393"/>
                </a:solidFill>
                <a:latin typeface="Times New Roman"/>
                <a:cs typeface="Times New Roman"/>
              </a:rPr>
              <a:t>lly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Wilson</a:t>
            </a:r>
            <a:r>
              <a:rPr dirty="0" sz="1300" spc="-44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Williams</a:t>
            </a:r>
            <a:r>
              <a:rPr dirty="0" sz="1300" spc="-50">
                <a:solidFill>
                  <a:srgbClr val="727270"/>
                </a:solidFill>
                <a:latin typeface="Courier New"/>
                <a:cs typeface="Courier New"/>
              </a:rPr>
              <a:t>,</a:t>
            </a:r>
            <a:endParaRPr sz="1300">
              <a:latin typeface="Courier New"/>
              <a:cs typeface="Courier New"/>
            </a:endParaRPr>
          </a:p>
          <a:p>
            <a:pPr marL="19050">
              <a:lnSpc>
                <a:spcPts val="1380"/>
              </a:lnSpc>
              <a:tabLst>
                <a:tab pos="2120265" algn="l"/>
              </a:tabLst>
            </a:pPr>
            <a:r>
              <a:rPr dirty="0" sz="1200" spc="30" b="1">
                <a:solidFill>
                  <a:srgbClr val="939393"/>
                </a:solidFill>
                <a:latin typeface="Times New Roman"/>
                <a:cs typeface="Times New Roman"/>
              </a:rPr>
              <a:t>a </a:t>
            </a:r>
            <a:r>
              <a:rPr dirty="0" sz="1200" spc="360" b="1">
                <a:solidFill>
                  <a:srgbClr val="939393"/>
                </a:solidFill>
                <a:latin typeface="Times New Roman"/>
                <a:cs typeface="Times New Roman"/>
              </a:rPr>
              <a:t>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cooper</a:t>
            </a:r>
            <a:r>
              <a:rPr dirty="0" sz="1300" spc="-35">
                <a:solidFill>
                  <a:srgbClr val="727270"/>
                </a:solidFill>
                <a:latin typeface="Courier New"/>
                <a:cs typeface="Courier New"/>
              </a:rPr>
              <a:t>,</a:t>
            </a:r>
            <a:r>
              <a:rPr dirty="0" sz="1300" spc="-459">
                <a:solidFill>
                  <a:srgbClr val="727270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circa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1770</a:t>
            </a:r>
            <a:r>
              <a:rPr dirty="0" sz="1300" spc="-50">
                <a:solidFill>
                  <a:srgbClr val="727270"/>
                </a:solidFill>
                <a:latin typeface="Courier New"/>
                <a:cs typeface="Courier New"/>
              </a:rPr>
              <a:t>.	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Williams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made 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vats </a:t>
            </a:r>
            <a:r>
              <a:rPr dirty="0" sz="1300" spc="-20">
                <a:solidFill>
                  <a:srgbClr val="939393"/>
                </a:solidFill>
                <a:latin typeface="Courier New"/>
                <a:cs typeface="Courier New"/>
              </a:rPr>
              <a:t>for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the</a:t>
            </a:r>
            <a:r>
              <a:rPr dirty="0" sz="1300" spc="12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Onderdonk</a:t>
            </a:r>
            <a:r>
              <a:rPr dirty="0" sz="1300" spc="-70">
                <a:solidFill>
                  <a:srgbClr val="727270"/>
                </a:solidFill>
                <a:latin typeface="Courier New"/>
                <a:cs typeface="Courier New"/>
              </a:rPr>
              <a:t>­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409056" y="8637328"/>
            <a:ext cx="586549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solidFill>
                  <a:srgbClr val="939393"/>
                </a:solidFill>
                <a:latin typeface="Courier New"/>
                <a:cs typeface="Courier New"/>
              </a:rPr>
              <a:t>Remsen</a:t>
            </a:r>
            <a:r>
              <a:rPr dirty="0" sz="1300" spc="-20">
                <a:solidFill>
                  <a:srgbClr val="5B5D5B"/>
                </a:solidFill>
                <a:latin typeface="Courier New"/>
                <a:cs typeface="Courier New"/>
              </a:rPr>
              <a:t>-</a:t>
            </a:r>
            <a:r>
              <a:rPr dirty="0" sz="1300" spc="-20">
                <a:solidFill>
                  <a:srgbClr val="939393"/>
                </a:solidFill>
                <a:latin typeface="Courier New"/>
                <a:cs typeface="Courier New"/>
              </a:rPr>
              <a:t>Gaine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paper </a:t>
            </a:r>
            <a:r>
              <a:rPr dirty="0" sz="1300" spc="-210">
                <a:solidFill>
                  <a:srgbClr val="939393"/>
                </a:solidFill>
                <a:latin typeface="Courier New"/>
                <a:cs typeface="Courier New"/>
              </a:rPr>
              <a:t>m.ill </a:t>
            </a:r>
            <a:r>
              <a:rPr dirty="0" sz="1300" spc="-20">
                <a:solidFill>
                  <a:srgbClr val="939393"/>
                </a:solidFill>
                <a:latin typeface="Courier New"/>
                <a:cs typeface="Courier New"/>
              </a:rPr>
              <a:t>in </a:t>
            </a:r>
            <a:r>
              <a:rPr dirty="0" sz="1500" spc="-125">
                <a:solidFill>
                  <a:srgbClr val="939393"/>
                </a:solidFill>
                <a:latin typeface="Courier New"/>
                <a:cs typeface="Courier New"/>
              </a:rPr>
              <a:t>177</a:t>
            </a:r>
            <a:r>
              <a:rPr dirty="0" sz="1500" spc="-125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r>
              <a:rPr dirty="0" sz="1500" spc="-125">
                <a:solidFill>
                  <a:srgbClr val="939393"/>
                </a:solidFill>
                <a:latin typeface="Courier New"/>
                <a:cs typeface="Courier New"/>
              </a:rPr>
              <a:t>3 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house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was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bought </a:t>
            </a:r>
            <a:r>
              <a:rPr dirty="0" sz="1100" spc="-60" b="1">
                <a:solidFill>
                  <a:srgbClr val="939393"/>
                </a:solidFill>
                <a:latin typeface="Arial"/>
                <a:cs typeface="Arial"/>
              </a:rPr>
              <a:t>by</a:t>
            </a:r>
            <a:r>
              <a:rPr dirty="0" sz="1100" spc="180" b="1">
                <a:solidFill>
                  <a:srgbClr val="939393"/>
                </a:solidFill>
                <a:latin typeface="Arial"/>
                <a:cs typeface="Arial"/>
              </a:rPr>
              <a:t>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Thomas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97760" y="8786861"/>
            <a:ext cx="6313805" cy="101219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5240" marR="5080" indent="-3175">
              <a:lnSpc>
                <a:spcPct val="75500"/>
              </a:lnSpc>
              <a:spcBef>
                <a:spcPts val="540"/>
              </a:spcBef>
              <a:tabLst>
                <a:tab pos="930910" algn="l"/>
                <a:tab pos="2034539" algn="l"/>
                <a:tab pos="3399790" algn="l"/>
                <a:tab pos="4488815" algn="l"/>
              </a:tabLst>
            </a:pP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Wood</a:t>
            </a:r>
            <a:r>
              <a:rPr dirty="0" sz="1300" spc="-35">
                <a:solidFill>
                  <a:srgbClr val="727270"/>
                </a:solidFill>
                <a:latin typeface="Courier New"/>
                <a:cs typeface="Courier New"/>
              </a:rPr>
              <a:t>, </a:t>
            </a:r>
            <a:r>
              <a:rPr dirty="0" sz="1300" spc="55">
                <a:solidFill>
                  <a:srgbClr val="939393"/>
                </a:solidFill>
                <a:latin typeface="Courier New"/>
                <a:cs typeface="Courier New"/>
              </a:rPr>
              <a:t>a </a:t>
            </a:r>
            <a:r>
              <a:rPr dirty="0" sz="1300" spc="-55">
                <a:solidFill>
                  <a:srgbClr val="939393"/>
                </a:solidFill>
                <a:latin typeface="Courier New"/>
                <a:cs typeface="Courier New"/>
              </a:rPr>
              <a:t>carpenter</a:t>
            </a:r>
            <a:r>
              <a:rPr dirty="0" sz="1300" spc="-55">
                <a:solidFill>
                  <a:srgbClr val="727270"/>
                </a:solidFill>
                <a:latin typeface="Courier New"/>
                <a:cs typeface="Courier New"/>
              </a:rPr>
              <a:t>,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in </a:t>
            </a:r>
            <a:r>
              <a:rPr dirty="0" sz="1500" spc="-145">
                <a:solidFill>
                  <a:srgbClr val="939393"/>
                </a:solidFill>
                <a:latin typeface="Courier New"/>
                <a:cs typeface="Courier New"/>
              </a:rPr>
              <a:t>1827</a:t>
            </a:r>
            <a:r>
              <a:rPr dirty="0" sz="1500" spc="-145">
                <a:solidFill>
                  <a:srgbClr val="5B5D5B"/>
                </a:solidFill>
                <a:latin typeface="Courier New"/>
                <a:cs typeface="Courier New"/>
              </a:rPr>
              <a:t>.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Wood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extended the house </a:t>
            </a:r>
            <a:r>
              <a:rPr dirty="0" sz="1300" spc="-10">
                <a:solidFill>
                  <a:srgbClr val="939393"/>
                </a:solidFill>
                <a:latin typeface="Courier New"/>
                <a:cs typeface="Courier New"/>
              </a:rPr>
              <a:t>to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250" spc="-50" b="1">
                <a:solidFill>
                  <a:srgbClr val="939393"/>
                </a:solidFill>
                <a:latin typeface="Times New Roman"/>
                <a:cs typeface="Times New Roman"/>
              </a:rPr>
              <a:t>e </a:t>
            </a:r>
            <a:r>
              <a:rPr dirty="0" sz="1250" spc="-60" b="1">
                <a:solidFill>
                  <a:srgbClr val="939393"/>
                </a:solidFill>
                <a:latin typeface="Times New Roman"/>
                <a:cs typeface="Times New Roman"/>
              </a:rPr>
              <a:t>a </a:t>
            </a:r>
            <a:r>
              <a:rPr dirty="0" sz="1250" spc="-45" b="1">
                <a:solidFill>
                  <a:srgbClr val="939393"/>
                </a:solidFill>
                <a:latin typeface="Times New Roman"/>
                <a:cs typeface="Times New Roman"/>
              </a:rPr>
              <a:t>s </a:t>
            </a:r>
            <a:r>
              <a:rPr dirty="0" sz="1250" spc="-40" b="1">
                <a:solidFill>
                  <a:srgbClr val="939393"/>
                </a:solidFill>
                <a:latin typeface="Times New Roman"/>
                <a:cs typeface="Times New Roman"/>
              </a:rPr>
              <a:t>t </a:t>
            </a:r>
            <a:r>
              <a:rPr dirty="0" sz="1250" spc="-30" b="1">
                <a:solidFill>
                  <a:srgbClr val="5B5D5B"/>
                </a:solidFill>
                <a:latin typeface="Times New Roman"/>
                <a:cs typeface="Times New Roman"/>
              </a:rPr>
              <a:t>.  </a:t>
            </a:r>
            <a:r>
              <a:rPr dirty="0" sz="1400" spc="-125">
                <a:solidFill>
                  <a:srgbClr val="939393"/>
                </a:solidFill>
                <a:latin typeface="Courier New"/>
                <a:cs typeface="Courier New"/>
              </a:rPr>
              <a:t>Thomas Wood </a:t>
            </a:r>
            <a:r>
              <a:rPr dirty="0" sz="1400" spc="-95">
                <a:solidFill>
                  <a:srgbClr val="939393"/>
                </a:solidFill>
                <a:latin typeface="Courier New"/>
                <a:cs typeface="Courier New"/>
              </a:rPr>
              <a:t>was </a:t>
            </a:r>
            <a:r>
              <a:rPr dirty="0" sz="1400" spc="-140">
                <a:solidFill>
                  <a:srgbClr val="939393"/>
                </a:solidFill>
                <a:latin typeface="Courier New"/>
                <a:cs typeface="Courier New"/>
              </a:rPr>
              <a:t>very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highly </a:t>
            </a:r>
            <a:r>
              <a:rPr dirty="0" sz="1400" spc="-130">
                <a:solidFill>
                  <a:srgbClr val="939393"/>
                </a:solidFill>
                <a:latin typeface="Courier New"/>
                <a:cs typeface="Courier New"/>
              </a:rPr>
              <a:t>regarded </a:t>
            </a:r>
            <a:r>
              <a:rPr dirty="0" sz="1400" spc="-80">
                <a:solidFill>
                  <a:srgbClr val="939393"/>
                </a:solidFill>
                <a:latin typeface="Courier New"/>
                <a:cs typeface="Courier New"/>
              </a:rPr>
              <a:t>as </a:t>
            </a:r>
            <a:r>
              <a:rPr dirty="0" sz="1400" spc="-35">
                <a:solidFill>
                  <a:srgbClr val="939393"/>
                </a:solidFill>
                <a:latin typeface="Courier New"/>
                <a:cs typeface="Courier New"/>
              </a:rPr>
              <a:t>a </a:t>
            </a:r>
            <a:r>
              <a:rPr dirty="0" sz="1400" spc="-130">
                <a:solidFill>
                  <a:srgbClr val="939393"/>
                </a:solidFill>
                <a:latin typeface="Courier New"/>
                <a:cs typeface="Courier New"/>
              </a:rPr>
              <a:t>carpenter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and </a:t>
            </a:r>
            <a:r>
              <a:rPr dirty="0" sz="1400" spc="-140">
                <a:solidFill>
                  <a:srgbClr val="939393"/>
                </a:solidFill>
                <a:latin typeface="Courier New"/>
                <a:cs typeface="Courier New"/>
              </a:rPr>
              <a:t>built </a:t>
            </a:r>
            <a:r>
              <a:rPr dirty="0" sz="1400" spc="25">
                <a:solidFill>
                  <a:srgbClr val="939393"/>
                </a:solidFill>
                <a:latin typeface="Courier New"/>
                <a:cs typeface="Courier New"/>
              </a:rPr>
              <a:t>a </a:t>
            </a:r>
            <a:r>
              <a:rPr dirty="0" sz="1100" spc="-25">
                <a:solidFill>
                  <a:srgbClr val="939393"/>
                </a:solidFill>
                <a:latin typeface="Arial"/>
                <a:cs typeface="Arial"/>
              </a:rPr>
              <a:t>nUI11 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ber of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houses along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Main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Street</a:t>
            </a:r>
            <a:r>
              <a:rPr dirty="0" sz="1300" spc="-60">
                <a:solidFill>
                  <a:srgbClr val="727270"/>
                </a:solidFill>
                <a:latin typeface="Courier New"/>
                <a:cs typeface="Courier New"/>
              </a:rPr>
              <a:t>,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and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elsewhere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in </a:t>
            </a:r>
            <a:r>
              <a:rPr dirty="0" sz="1300" spc="-90" b="1">
                <a:solidFill>
                  <a:srgbClr val="939393"/>
                </a:solidFill>
                <a:latin typeface="Courier New"/>
                <a:cs typeface="Courier New"/>
              </a:rPr>
              <a:t>Ro</a:t>
            </a:r>
            <a:r>
              <a:rPr dirty="0" sz="1300" spc="-90" b="1">
                <a:solidFill>
                  <a:srgbClr val="727270"/>
                </a:solidFill>
                <a:latin typeface="Courier New"/>
                <a:cs typeface="Courier New"/>
              </a:rPr>
              <a:t>al </a:t>
            </a:r>
            <a:r>
              <a:rPr dirty="0" sz="1300" spc="-114" b="1">
                <a:solidFill>
                  <a:srgbClr val="939393"/>
                </a:solidFill>
                <a:latin typeface="Courier New"/>
                <a:cs typeface="Courier New"/>
              </a:rPr>
              <a:t>yn</a:t>
            </a:r>
            <a:r>
              <a:rPr dirty="0" sz="1300" spc="-114" b="1">
                <a:solidFill>
                  <a:srgbClr val="727270"/>
                </a:solidFill>
                <a:latin typeface="Courier New"/>
                <a:cs typeface="Courier New"/>
              </a:rPr>
              <a:t>,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during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the  second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quarter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of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the</a:t>
            </a:r>
            <a:r>
              <a:rPr dirty="0" sz="1300" spc="-12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39393"/>
                </a:solidFill>
                <a:latin typeface="Courier New"/>
                <a:cs typeface="Courier New"/>
              </a:rPr>
              <a:t>19th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39393"/>
                </a:solidFill>
                <a:latin typeface="Courier New"/>
                <a:cs typeface="Courier New"/>
              </a:rPr>
              <a:t>century</a:t>
            </a:r>
            <a:r>
              <a:rPr dirty="0" sz="1300" spc="-50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A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Roslyn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Preservation </a:t>
            </a:r>
            <a:r>
              <a:rPr dirty="0" sz="1300" spc="-90">
                <a:solidFill>
                  <a:srgbClr val="939393"/>
                </a:solidFill>
                <a:latin typeface="Courier New"/>
                <a:cs typeface="Courier New"/>
              </a:rPr>
              <a:t>Corporatic 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project</a:t>
            </a:r>
            <a:r>
              <a:rPr dirty="0" sz="1300" spc="-60">
                <a:solidFill>
                  <a:srgbClr val="5B5D5B"/>
                </a:solidFill>
                <a:latin typeface="Courier New"/>
                <a:cs typeface="Courier New"/>
              </a:rPr>
              <a:t>.	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Residence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of </a:t>
            </a:r>
            <a:r>
              <a:rPr dirty="0" sz="1300" spc="-55">
                <a:solidFill>
                  <a:srgbClr val="939393"/>
                </a:solidFill>
                <a:latin typeface="Courier New"/>
                <a:cs typeface="Courier New"/>
              </a:rPr>
              <a:t>Mrs</a:t>
            </a:r>
            <a:r>
              <a:rPr dirty="0" sz="1300" spc="-55">
                <a:solidFill>
                  <a:srgbClr val="727270"/>
                </a:solidFill>
                <a:latin typeface="Courier New"/>
                <a:cs typeface="Courier New"/>
              </a:rPr>
              <a:t>.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Donald</a:t>
            </a:r>
            <a:r>
              <a:rPr dirty="0" sz="1300" spc="114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25">
                <a:solidFill>
                  <a:srgbClr val="939393"/>
                </a:solidFill>
                <a:latin typeface="Courier New"/>
                <a:cs typeface="Courier New"/>
              </a:rPr>
              <a:t>P</a:t>
            </a:r>
            <a:r>
              <a:rPr dirty="0" sz="1300" spc="25">
                <a:solidFill>
                  <a:srgbClr val="727270"/>
                </a:solidFill>
                <a:latin typeface="Courier New"/>
                <a:cs typeface="Courier New"/>
              </a:rPr>
              <a:t>.</a:t>
            </a:r>
            <a:r>
              <a:rPr dirty="0" sz="1300" spc="-215">
                <a:solidFill>
                  <a:srgbClr val="727270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39393"/>
                </a:solidFill>
                <a:latin typeface="Courier New"/>
                <a:cs typeface="Courier New"/>
              </a:rPr>
              <a:t>Burkhar</a:t>
            </a:r>
            <a:r>
              <a:rPr dirty="0" sz="1300" spc="-55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r>
              <a:rPr dirty="0" sz="1300" spc="-55">
                <a:solidFill>
                  <a:srgbClr val="939393"/>
                </a:solidFill>
                <a:latin typeface="Courier New"/>
                <a:cs typeface="Courier New"/>
              </a:rPr>
              <a:t>t	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39393"/>
                </a:solidFill>
                <a:latin typeface="Courier New"/>
                <a:cs typeface="Courier New"/>
              </a:rPr>
              <a:t>house </a:t>
            </a:r>
            <a:r>
              <a:rPr dirty="0" sz="1300" spc="-45">
                <a:solidFill>
                  <a:srgbClr val="939393"/>
                </a:solidFill>
                <a:latin typeface="Courier New"/>
                <a:cs typeface="Courier New"/>
              </a:rPr>
              <a:t>has </a:t>
            </a:r>
            <a:r>
              <a:rPr dirty="0" sz="1300" spc="-55">
                <a:solidFill>
                  <a:srgbClr val="939393"/>
                </a:solidFill>
                <a:latin typeface="Courier New"/>
                <a:cs typeface="Courier New"/>
              </a:rPr>
              <a:t>been  </a:t>
            </a:r>
            <a:r>
              <a:rPr dirty="0" sz="1300" spc="-70">
                <a:solidFill>
                  <a:srgbClr val="939393"/>
                </a:solidFill>
                <a:latin typeface="Courier New"/>
                <a:cs typeface="Courier New"/>
              </a:rPr>
              <a:t>carefully</a:t>
            </a:r>
            <a:r>
              <a:rPr dirty="0" sz="1300" spc="-160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restored</a:t>
            </a:r>
            <a:r>
              <a:rPr dirty="0" sz="1300" spc="3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100" spc="-45">
                <a:solidFill>
                  <a:srgbClr val="939393"/>
                </a:solidFill>
                <a:latin typeface="Arial"/>
                <a:cs typeface="Arial"/>
              </a:rPr>
              <a:t>by	</a:t>
            </a:r>
            <a:r>
              <a:rPr dirty="0" sz="1300" spc="-65">
                <a:solidFill>
                  <a:srgbClr val="939393"/>
                </a:solidFill>
                <a:latin typeface="Courier New"/>
                <a:cs typeface="Courier New"/>
              </a:rPr>
              <a:t>its </a:t>
            </a:r>
            <a:r>
              <a:rPr dirty="0" sz="1300" spc="-85">
                <a:solidFill>
                  <a:srgbClr val="939393"/>
                </a:solidFill>
                <a:latin typeface="Courier New"/>
                <a:cs typeface="Courier New"/>
              </a:rPr>
              <a:t>present</a:t>
            </a:r>
            <a:r>
              <a:rPr dirty="0" sz="1300" spc="2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39393"/>
                </a:solidFill>
                <a:latin typeface="Courier New"/>
                <a:cs typeface="Courier New"/>
              </a:rPr>
              <a:t>owner</a:t>
            </a:r>
            <a:r>
              <a:rPr dirty="0" sz="1300" spc="-60">
                <a:solidFill>
                  <a:srgbClr val="5B5D5B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8838" y="740561"/>
            <a:ext cx="49720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300" spc="-4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Note: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4183" y="702415"/>
            <a:ext cx="5474335" cy="1180465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40005" marR="301625" indent="10795">
              <a:lnSpc>
                <a:spcPct val="74200"/>
              </a:lnSpc>
              <a:spcBef>
                <a:spcPts val="595"/>
              </a:spcBef>
            </a:pP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Between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House </a:t>
            </a:r>
            <a:r>
              <a:rPr dirty="0" sz="1500" spc="30">
                <a:solidFill>
                  <a:srgbClr val="959595"/>
                </a:solidFill>
                <a:latin typeface="Times New Roman"/>
                <a:cs typeface="Times New Roman"/>
              </a:rPr>
              <a:t>#4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and House </a:t>
            </a:r>
            <a:r>
              <a:rPr dirty="0" sz="1600" spc="-10" i="1">
                <a:solidFill>
                  <a:srgbClr val="959595"/>
                </a:solidFill>
                <a:latin typeface="Times New Roman"/>
                <a:cs typeface="Times New Roman"/>
              </a:rPr>
              <a:t>#5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are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two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houses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not </a:t>
            </a:r>
            <a:r>
              <a:rPr dirty="0" sz="1300" spc="-55">
                <a:solidFill>
                  <a:srgbClr val="959595"/>
                </a:solidFill>
                <a:latin typeface="Courier New"/>
                <a:cs typeface="Courier New"/>
              </a:rPr>
              <a:t>shown  </a:t>
            </a:r>
            <a:r>
              <a:rPr dirty="0" sz="1300" spc="-5">
                <a:solidFill>
                  <a:srgbClr val="959595"/>
                </a:solidFill>
                <a:latin typeface="Courier New"/>
                <a:cs typeface="Courier New"/>
              </a:rPr>
              <a:t>on </a:t>
            </a:r>
            <a:r>
              <a:rPr dirty="0" sz="1300" spc="-114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Walling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Map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but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almost certainly built before</a:t>
            </a:r>
            <a:r>
              <a:rPr dirty="0" sz="1300" spc="35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its</a:t>
            </a:r>
            <a:endParaRPr sz="1300">
              <a:latin typeface="Courier New"/>
              <a:cs typeface="Courier New"/>
            </a:endParaRPr>
          </a:p>
          <a:p>
            <a:pPr marL="40005" marR="30480" indent="-2540">
              <a:lnSpc>
                <a:spcPct val="75200"/>
              </a:lnSpc>
              <a:spcBef>
                <a:spcPts val="40"/>
              </a:spcBef>
              <a:tabLst>
                <a:tab pos="2232025" algn="l"/>
                <a:tab pos="4612005" algn="l"/>
              </a:tabLst>
            </a:pPr>
            <a:r>
              <a:rPr dirty="0" sz="1350" spc="60">
                <a:solidFill>
                  <a:srgbClr val="959595"/>
                </a:solidFill>
                <a:latin typeface="Times New Roman"/>
                <a:cs typeface="Times New Roman"/>
              </a:rPr>
              <a:t>1859</a:t>
            </a:r>
            <a:r>
              <a:rPr dirty="0" sz="1350" spc="38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publication</a:t>
            </a:r>
            <a:r>
              <a:rPr dirty="0" sz="1300" spc="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date</a:t>
            </a:r>
            <a:r>
              <a:rPr dirty="0" sz="1300" spc="-4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map </a:t>
            </a:r>
            <a:r>
              <a:rPr dirty="0" sz="1300" spc="-10">
                <a:solidFill>
                  <a:srgbClr val="959595"/>
                </a:solidFill>
                <a:latin typeface="Courier New"/>
                <a:cs typeface="Courier New"/>
              </a:rPr>
              <a:t>is </a:t>
            </a:r>
            <a:r>
              <a:rPr dirty="0" sz="1300" spc="55">
                <a:solidFill>
                  <a:srgbClr val="959595"/>
                </a:solidFill>
                <a:latin typeface="Courier New"/>
                <a:cs typeface="Courier New"/>
              </a:rPr>
              <a:t>a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large one and</a:t>
            </a:r>
            <a:r>
              <a:rPr dirty="0" sz="1300" spc="-23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includes 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all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of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present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Kings</a:t>
            </a:r>
            <a:r>
              <a:rPr dirty="0" sz="1300" spc="-45">
                <a:solidFill>
                  <a:srgbClr val="6E6E6E"/>
                </a:solidFill>
                <a:latin typeface="Courier New"/>
                <a:cs typeface="Courier New"/>
              </a:rPr>
              <a:t>,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Queens and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Nassau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Counties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with 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many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det0ils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of towns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and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villages </a:t>
            </a:r>
            <a:r>
              <a:rPr dirty="0" sz="1300" spc="-25">
                <a:solidFill>
                  <a:srgbClr val="959595"/>
                </a:solidFill>
                <a:latin typeface="Courier New"/>
                <a:cs typeface="Courier New"/>
              </a:rPr>
              <a:t>as </a:t>
            </a:r>
            <a:r>
              <a:rPr dirty="0" sz="1300" spc="-105">
                <a:solidFill>
                  <a:srgbClr val="959595"/>
                </a:solidFill>
                <a:latin typeface="Courier New"/>
                <a:cs typeface="Courier New"/>
              </a:rPr>
              <a:t>the</a:t>
            </a:r>
            <a:r>
              <a:rPr dirty="0" sz="1300" spc="204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map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of	</a:t>
            </a:r>
            <a:r>
              <a:rPr dirty="0" sz="1300" spc="-55">
                <a:solidFill>
                  <a:srgbClr val="959595"/>
                </a:solidFill>
                <a:latin typeface="Courier New"/>
                <a:cs typeface="Courier New"/>
              </a:rPr>
              <a:t>oslyn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  <a:p>
            <a:pPr marL="42545" marR="122555" indent="-635">
              <a:lnSpc>
                <a:spcPct val="77000"/>
              </a:lnSpc>
              <a:spcBef>
                <a:spcPts val="25"/>
              </a:spcBef>
              <a:tabLst>
                <a:tab pos="1325245" algn="l"/>
                <a:tab pos="2782570" algn="l"/>
                <a:tab pos="3152775" algn="l"/>
                <a:tab pos="3696970" algn="l"/>
                <a:tab pos="4249420" algn="l"/>
                <a:tab pos="4613910" algn="l"/>
              </a:tabLst>
            </a:pPr>
            <a:r>
              <a:rPr dirty="0" sz="1200" spc="165">
                <a:solidFill>
                  <a:srgbClr val="959595"/>
                </a:solidFill>
                <a:latin typeface="Times New Roman"/>
                <a:cs typeface="Times New Roman"/>
              </a:rPr>
              <a:t>Since</a:t>
            </a:r>
            <a:r>
              <a:rPr dirty="0" sz="1200" spc="49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most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200" spc="-40">
                <a:solidFill>
                  <a:srgbClr val="959595"/>
                </a:solidFill>
                <a:latin typeface="Times New Roman"/>
                <a:cs typeface="Times New Roman"/>
              </a:rPr>
              <a:t>of	</a:t>
            </a:r>
            <a:r>
              <a:rPr dirty="0" sz="1300" spc="-90">
                <a:solidFill>
                  <a:srgbClr val="959595"/>
                </a:solidFill>
                <a:latin typeface="Courier New"/>
                <a:cs typeface="Courier New"/>
              </a:rPr>
              <a:t>these</a:t>
            </a:r>
            <a:r>
              <a:rPr dirty="0" sz="1300" spc="-2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areas</a:t>
            </a:r>
            <a:r>
              <a:rPr dirty="0" sz="1300" spc="4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200" spc="-40">
                <a:solidFill>
                  <a:srgbClr val="959595"/>
                </a:solidFill>
                <a:latin typeface="Times New Roman"/>
                <a:cs typeface="Times New Roman"/>
              </a:rPr>
              <a:t>had	</a:t>
            </a:r>
            <a:r>
              <a:rPr dirty="0" sz="1200" spc="-35">
                <a:solidFill>
                  <a:srgbClr val="959595"/>
                </a:solidFill>
                <a:latin typeface="Times New Roman"/>
                <a:cs typeface="Times New Roman"/>
              </a:rPr>
              <a:t>not	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previously	</a:t>
            </a:r>
            <a:r>
              <a:rPr dirty="0" sz="1200" spc="-55">
                <a:solidFill>
                  <a:srgbClr val="959595"/>
                </a:solidFill>
                <a:latin typeface="Times New Roman"/>
                <a:cs typeface="Times New Roman"/>
              </a:rPr>
              <a:t>een	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mapped 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i</a:t>
            </a:r>
            <a:r>
              <a:rPr dirty="0" sz="1300" spc="-40">
                <a:solidFill>
                  <a:srgbClr val="959595"/>
                </a:solidFill>
                <a:latin typeface="Courier New"/>
                <a:cs typeface="Courier New"/>
              </a:rPr>
              <a:t>n</a:t>
            </a:r>
            <a:r>
              <a:rPr dirty="0" sz="1300" spc="-11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250" spc="-45" b="1">
                <a:solidFill>
                  <a:srgbClr val="959595"/>
                </a:solidFill>
                <a:latin typeface="Courier New"/>
                <a:cs typeface="Courier New"/>
              </a:rPr>
              <a:t>a</a:t>
            </a:r>
            <a:r>
              <a:rPr dirty="0" sz="1250" spc="-40" b="1">
                <a:solidFill>
                  <a:srgbClr val="959595"/>
                </a:solidFill>
                <a:latin typeface="Courier New"/>
                <a:cs typeface="Courier New"/>
              </a:rPr>
              <a:t>s</a:t>
            </a:r>
            <a:r>
              <a:rPr dirty="0" sz="1250" spc="-210" b="1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baseline="-22222" sz="750" spc="-209">
                <a:solidFill>
                  <a:srgbClr val="BCBCBC"/>
                </a:solidFill>
                <a:latin typeface="Arial"/>
                <a:cs typeface="Arial"/>
              </a:rPr>
              <a:t>1</a:t>
            </a:r>
            <a:r>
              <a:rPr dirty="0" sz="1300">
                <a:solidFill>
                  <a:srgbClr val="959595"/>
                </a:solidFill>
                <a:latin typeface="Courier New"/>
                <a:cs typeface="Courier New"/>
              </a:rPr>
              <a:t>grea</a:t>
            </a:r>
            <a:r>
              <a:rPr dirty="0" sz="1300" spc="5">
                <a:solidFill>
                  <a:srgbClr val="959595"/>
                </a:solidFill>
                <a:latin typeface="Courier New"/>
                <a:cs typeface="Courier New"/>
              </a:rPr>
              <a:t>t</a:t>
            </a:r>
            <a:r>
              <a:rPr dirty="0" sz="1300" spc="-42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detai</a:t>
            </a:r>
            <a:r>
              <a:rPr dirty="0" sz="1300" spc="-55">
                <a:solidFill>
                  <a:srgbClr val="959595"/>
                </a:solidFill>
                <a:latin typeface="Courier New"/>
                <a:cs typeface="Courier New"/>
              </a:rPr>
              <a:t>l</a:t>
            </a:r>
            <a:r>
              <a:rPr dirty="0" sz="1300" spc="-1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110">
                <a:solidFill>
                  <a:srgbClr val="959595"/>
                </a:solidFill>
                <a:latin typeface="Courier New"/>
                <a:cs typeface="Courier New"/>
              </a:rPr>
              <a:t>i</a:t>
            </a:r>
            <a:r>
              <a:rPr dirty="0" sz="1300" spc="-105">
                <a:solidFill>
                  <a:srgbClr val="959595"/>
                </a:solidFill>
                <a:latin typeface="Courier New"/>
                <a:cs typeface="Courier New"/>
              </a:rPr>
              <a:t>t</a:t>
            </a:r>
            <a:r>
              <a:rPr dirty="0" sz="1300" spc="-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i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s</a:t>
            </a:r>
            <a:r>
              <a:rPr dirty="0" sz="1300" spc="-8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25">
                <a:solidFill>
                  <a:srgbClr val="959595"/>
                </a:solidFill>
                <a:latin typeface="Courier New"/>
                <a:cs typeface="Courier New"/>
              </a:rPr>
              <a:t>lik</a:t>
            </a:r>
            <a:r>
              <a:rPr dirty="0" sz="1300" spc="-360">
                <a:solidFill>
                  <a:srgbClr val="959595"/>
                </a:solidFill>
                <a:latin typeface="Courier New"/>
                <a:cs typeface="Courier New"/>
              </a:rPr>
              <a:t>e</a:t>
            </a:r>
            <a:r>
              <a:rPr dirty="0" sz="1300" spc="-85">
                <a:solidFill>
                  <a:srgbClr val="595957"/>
                </a:solidFill>
                <a:latin typeface="Courier New"/>
                <a:cs typeface="Courier New"/>
              </a:rPr>
              <a:t>l</a:t>
            </a:r>
            <a:r>
              <a:rPr dirty="0" sz="1300" spc="15">
                <a:solidFill>
                  <a:srgbClr val="80807E"/>
                </a:solidFill>
                <a:latin typeface="Courier New"/>
                <a:cs typeface="Courier New"/>
              </a:rPr>
              <a:t>y</a:t>
            </a:r>
            <a:r>
              <a:rPr dirty="0" sz="1300" spc="-65">
                <a:solidFill>
                  <a:srgbClr val="80807E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th</a:t>
            </a:r>
            <a:r>
              <a:rPr dirty="0" sz="1300" spc="-80">
                <a:solidFill>
                  <a:srgbClr val="959595"/>
                </a:solidFill>
                <a:latin typeface="Courier New"/>
                <a:cs typeface="Courier New"/>
              </a:rPr>
              <a:t>e</a:t>
            </a:r>
            <a:r>
              <a:rPr dirty="0" sz="1300" spc="-2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m</a:t>
            </a:r>
            <a:r>
              <a:rPr dirty="0" sz="1300" spc="-55">
                <a:solidFill>
                  <a:srgbClr val="959595"/>
                </a:solidFill>
                <a:latin typeface="Courier New"/>
                <a:cs typeface="Courier New"/>
              </a:rPr>
              <a:t>a</a:t>
            </a:r>
            <a:r>
              <a:rPr dirty="0" sz="1300">
                <a:solidFill>
                  <a:srgbClr val="959595"/>
                </a:solidFill>
                <a:latin typeface="Courier New"/>
                <a:cs typeface="Courier New"/>
              </a:rPr>
              <a:t>	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too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k</a:t>
            </a:r>
            <a:r>
              <a:rPr dirty="0" sz="1300" spc="-9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severa</a:t>
            </a:r>
            <a:r>
              <a:rPr dirty="0" sz="1300" spc="-55">
                <a:solidFill>
                  <a:srgbClr val="959595"/>
                </a:solidFill>
                <a:latin typeface="Courier New"/>
                <a:cs typeface="Courier New"/>
              </a:rPr>
              <a:t>l</a:t>
            </a:r>
            <a:r>
              <a:rPr dirty="0" sz="1300" spc="-11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years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9760" y="1792634"/>
            <a:ext cx="514159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09955" algn="l"/>
                <a:tab pos="4575175" algn="l"/>
              </a:tabLst>
            </a:pP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prepare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20">
                <a:solidFill>
                  <a:srgbClr val="959595"/>
                </a:solidFill>
                <a:latin typeface="Courier New"/>
                <a:cs typeface="Courier New"/>
              </a:rPr>
              <a:t>For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this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ee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son 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a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house built</a:t>
            </a:r>
            <a:r>
              <a:rPr dirty="0" sz="1300" spc="-17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25">
                <a:solidFill>
                  <a:srgbClr val="959595"/>
                </a:solidFill>
                <a:latin typeface="Courier New"/>
                <a:cs typeface="Courier New"/>
              </a:rPr>
              <a:t>as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 early	</a:t>
            </a:r>
            <a:r>
              <a:rPr dirty="0" sz="1300" spc="70">
                <a:solidFill>
                  <a:srgbClr val="959595"/>
                </a:solidFill>
                <a:latin typeface="Courier New"/>
                <a:cs typeface="Courier New"/>
              </a:rPr>
              <a:t>s</a:t>
            </a:r>
            <a:r>
              <a:rPr dirty="0" sz="1300" spc="-32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450" spc="-135">
                <a:solidFill>
                  <a:srgbClr val="959595"/>
                </a:solidFill>
                <a:latin typeface="Courier New"/>
                <a:cs typeface="Courier New"/>
              </a:rPr>
              <a:t>1856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34556" y="1922840"/>
            <a:ext cx="541147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7020" algn="l"/>
                <a:tab pos="4121785" algn="l"/>
              </a:tabLst>
            </a:pPr>
            <a:r>
              <a:rPr dirty="0" sz="1300" spc="-85">
                <a:solidFill>
                  <a:srgbClr val="959595"/>
                </a:solidFill>
                <a:latin typeface="Times New Roman"/>
                <a:cs typeface="Times New Roman"/>
              </a:rPr>
              <a:t>or	</a:t>
            </a:r>
            <a:r>
              <a:rPr dirty="0" sz="1300" spc="-90">
                <a:solidFill>
                  <a:srgbClr val="959595"/>
                </a:solidFill>
                <a:latin typeface="Times New Roman"/>
                <a:cs typeface="Times New Roman"/>
              </a:rPr>
              <a:t>e </a:t>
            </a:r>
            <a:r>
              <a:rPr dirty="0" sz="1300" spc="-70">
                <a:solidFill>
                  <a:srgbClr val="959595"/>
                </a:solidFill>
                <a:latin typeface="Times New Roman"/>
                <a:cs typeface="Times New Roman"/>
              </a:rPr>
              <a:t>ve</a:t>
            </a:r>
            <a:r>
              <a:rPr dirty="0" sz="1300" spc="-70">
                <a:solidFill>
                  <a:srgbClr val="BCBCBC"/>
                </a:solidFill>
                <a:latin typeface="Times New Roman"/>
                <a:cs typeface="Times New Roman"/>
              </a:rPr>
              <a:t>'</a:t>
            </a:r>
            <a:r>
              <a:rPr dirty="0" sz="1300" spc="-70">
                <a:solidFill>
                  <a:srgbClr val="959595"/>
                </a:solidFill>
                <a:latin typeface="Times New Roman"/>
                <a:cs typeface="Times New Roman"/>
              </a:rPr>
              <a:t>n    </a:t>
            </a:r>
            <a:r>
              <a:rPr dirty="0" sz="1650" spc="-245">
                <a:solidFill>
                  <a:srgbClr val="959595"/>
                </a:solidFill>
                <a:latin typeface="Courier New"/>
                <a:cs typeface="Courier New"/>
              </a:rPr>
              <a:t>1855 </a:t>
            </a:r>
            <a:r>
              <a:rPr dirty="0" sz="1100" spc="180">
                <a:solidFill>
                  <a:srgbClr val="959595"/>
                </a:solidFill>
                <a:latin typeface="Arial"/>
                <a:cs typeface="Arial"/>
              </a:rPr>
              <a:t>might 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not </a:t>
            </a:r>
            <a:r>
              <a:rPr dirty="0" sz="1300" spc="40">
                <a:solidFill>
                  <a:srgbClr val="959595"/>
                </a:solidFill>
                <a:latin typeface="Times New Roman"/>
                <a:cs typeface="Times New Roman"/>
              </a:rPr>
              <a:t>be 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shown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on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the</a:t>
            </a:r>
            <a:r>
              <a:rPr dirty="0" sz="1300" spc="-434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95">
                <a:solidFill>
                  <a:srgbClr val="959595"/>
                </a:solidFill>
                <a:latin typeface="Times New Roman"/>
                <a:cs typeface="Times New Roman"/>
              </a:rPr>
              <a:t>map</a:t>
            </a:r>
            <a:r>
              <a:rPr dirty="0" sz="1300" spc="10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300" spc="-40">
                <a:solidFill>
                  <a:srgbClr val="595957"/>
                </a:solidFill>
                <a:latin typeface="Times New Roman"/>
                <a:cs typeface="Times New Roman"/>
              </a:rPr>
              <a:t>.	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two</a:t>
            </a:r>
            <a:r>
              <a:rPr dirty="0" sz="1300" spc="-16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houses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5881" y="2104415"/>
            <a:ext cx="60833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350" spc="229">
                <a:solidFill>
                  <a:srgbClr val="959595"/>
                </a:solidFill>
                <a:latin typeface="Times New Roman"/>
                <a:cs typeface="Times New Roman"/>
              </a:rPr>
              <a:t>are:</a:t>
            </a:r>
            <a:r>
              <a:rPr dirty="0" sz="1350" spc="33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baseline="6172" sz="2025" spc="-397">
                <a:solidFill>
                  <a:srgbClr val="BCBCBC"/>
                </a:solidFill>
                <a:latin typeface="Arial"/>
                <a:cs typeface="Arial"/>
              </a:rPr>
              <a:t>1</a:t>
            </a:r>
            <a:endParaRPr baseline="6172" sz="2025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1460" y="2222924"/>
            <a:ext cx="5969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140" i="1">
                <a:solidFill>
                  <a:srgbClr val="BCBCBC"/>
                </a:solidFill>
                <a:latin typeface="Arial"/>
                <a:cs typeface="Arial"/>
              </a:rPr>
              <a:t>I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5462" y="2428149"/>
            <a:ext cx="185420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300" spc="-4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Samu</a:t>
            </a:r>
            <a:r>
              <a:rPr dirty="0" u="heavy" sz="1300" spc="-22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40">
                <a:solidFill>
                  <a:srgbClr val="80807E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1</a:t>
            </a:r>
            <a:r>
              <a:rPr dirty="0" u="heavy" sz="1300" spc="-114">
                <a:solidFill>
                  <a:srgbClr val="80807E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1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Du</a:t>
            </a:r>
            <a:r>
              <a:rPr dirty="0" u="heavy" sz="1300" spc="-19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an</a:t>
            </a:r>
            <a:r>
              <a:rPr dirty="0" u="heavy" sz="1300" spc="-16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I</a:t>
            </a:r>
            <a:r>
              <a:rPr dirty="0" u="heavy" sz="1300" spc="-13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7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House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31890" y="2383645"/>
            <a:ext cx="3769360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67510" algn="l"/>
              </a:tabLst>
            </a:pPr>
            <a:r>
              <a:rPr dirty="0" sz="1650" spc="-229">
                <a:solidFill>
                  <a:srgbClr val="959595"/>
                </a:solidFill>
                <a:latin typeface="Courier New"/>
                <a:cs typeface="Courier New"/>
              </a:rPr>
              <a:t>148</a:t>
            </a:r>
            <a:r>
              <a:rPr dirty="0" sz="1650" spc="-27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Main</a:t>
            </a:r>
            <a:r>
              <a:rPr dirty="0" sz="1300" spc="-14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Street</a:t>
            </a:r>
            <a:r>
              <a:rPr dirty="0" sz="1300" spc="-6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Circa </a:t>
            </a:r>
            <a:r>
              <a:rPr dirty="0" sz="1650" spc="-220">
                <a:solidFill>
                  <a:srgbClr val="80807E"/>
                </a:solidFill>
                <a:latin typeface="Courier New"/>
                <a:cs typeface="Courier New"/>
              </a:rPr>
              <a:t>185</a:t>
            </a:r>
            <a:r>
              <a:rPr dirty="0" sz="1650" spc="-22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650" spc="-220">
                <a:solidFill>
                  <a:srgbClr val="80807E"/>
                </a:solidFill>
                <a:latin typeface="Courier New"/>
                <a:cs typeface="Courier New"/>
              </a:rPr>
              <a:t>5</a:t>
            </a:r>
            <a:r>
              <a:rPr dirty="0" sz="1650" spc="105">
                <a:solidFill>
                  <a:srgbClr val="80807E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Designated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22345" y="2580735"/>
            <a:ext cx="5913120" cy="297815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12700" marR="5080" indent="8255">
              <a:lnSpc>
                <a:spcPct val="76000"/>
              </a:lnSpc>
              <a:spcBef>
                <a:spcPts val="475"/>
              </a:spcBef>
              <a:tabLst>
                <a:tab pos="572135" algn="l"/>
                <a:tab pos="1848485" algn="l"/>
                <a:tab pos="2574925" algn="l"/>
                <a:tab pos="3402329" algn="l"/>
                <a:tab pos="3495675" algn="l"/>
                <a:tab pos="4034154" algn="l"/>
              </a:tabLst>
            </a:pP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int	</a:t>
            </a:r>
            <a:r>
              <a:rPr dirty="0" sz="1300" spc="70">
                <a:solidFill>
                  <a:srgbClr val="959595"/>
                </a:solidFill>
                <a:latin typeface="Courier New"/>
                <a:cs typeface="Courier New"/>
              </a:rPr>
              <a:t>s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manner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to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distinguish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it </a:t>
            </a:r>
            <a:r>
              <a:rPr dirty="0" sz="1300" spc="-20">
                <a:solidFill>
                  <a:srgbClr val="959595"/>
                </a:solidFill>
                <a:latin typeface="Courier New"/>
                <a:cs typeface="Courier New"/>
              </a:rPr>
              <a:t>from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Samuel </a:t>
            </a:r>
            <a:r>
              <a:rPr dirty="0" sz="1300" spc="-40">
                <a:solidFill>
                  <a:srgbClr val="959595"/>
                </a:solidFill>
                <a:latin typeface="Courier New"/>
                <a:cs typeface="Courier New"/>
              </a:rPr>
              <a:t>Dugan</a:t>
            </a:r>
            <a:r>
              <a:rPr dirty="0" sz="1300" spc="-40">
                <a:solidFill>
                  <a:srgbClr val="6E6E6E"/>
                </a:solidFill>
                <a:latin typeface="Courier New"/>
                <a:cs typeface="Courier New"/>
              </a:rPr>
              <a:t>, 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Jr'•</a:t>
            </a:r>
            <a:r>
              <a:rPr dirty="0" sz="1300" spc="-30">
                <a:solidFill>
                  <a:srgbClr val="595957"/>
                </a:solidFill>
                <a:latin typeface="Courier New"/>
                <a:cs typeface="Courier New"/>
              </a:rPr>
              <a:t>•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house 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whiq	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still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stands </a:t>
            </a:r>
            <a:r>
              <a:rPr dirty="0" sz="1300" spc="-5">
                <a:solidFill>
                  <a:srgbClr val="959595"/>
                </a:solidFill>
                <a:latin typeface="Courier New"/>
                <a:cs typeface="Courier New"/>
              </a:rPr>
              <a:t>on</a:t>
            </a:r>
            <a:r>
              <a:rPr dirty="0" sz="1300" spc="-2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East</a:t>
            </a:r>
            <a:r>
              <a:rPr dirty="0" sz="1300" spc="3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59595"/>
                </a:solidFill>
                <a:latin typeface="Courier New"/>
                <a:cs typeface="Courier New"/>
              </a:rPr>
              <a:t>Broadwa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300" spc="-55">
                <a:solidFill>
                  <a:srgbClr val="959595"/>
                </a:solidFill>
                <a:latin typeface="Courier New"/>
                <a:cs typeface="Courier New"/>
              </a:rPr>
              <a:t>y		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Samuel Dugan </a:t>
            </a:r>
            <a:r>
              <a:rPr dirty="0" sz="1300" spc="-60" b="1">
                <a:solidFill>
                  <a:srgbClr val="959595"/>
                </a:solidFill>
                <a:latin typeface="Courier New"/>
                <a:cs typeface="Courier New"/>
              </a:rPr>
              <a:t>was </a:t>
            </a:r>
            <a:r>
              <a:rPr dirty="0" sz="1300" spc="-40" b="1">
                <a:solidFill>
                  <a:srgbClr val="959595"/>
                </a:solidFill>
                <a:latin typeface="Courier New"/>
                <a:cs typeface="Courier New"/>
              </a:rPr>
              <a:t>a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highly 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acc6mplished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local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stone-mason </a:t>
            </a:r>
            <a:r>
              <a:rPr dirty="0" sz="1300" spc="-20">
                <a:solidFill>
                  <a:srgbClr val="959595"/>
                </a:solidFill>
                <a:latin typeface="Courier New"/>
                <a:cs typeface="Courier New"/>
              </a:rPr>
              <a:t>who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immigrated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from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Belfast</a:t>
            </a:r>
            <a:r>
              <a:rPr dirty="0" sz="1300" spc="-65">
                <a:solidFill>
                  <a:srgbClr val="595957"/>
                </a:solidFill>
                <a:latin typeface="Courier New"/>
                <a:cs typeface="Courier New"/>
              </a:rPr>
              <a:t>,  </a:t>
            </a:r>
            <a:r>
              <a:rPr dirty="0" sz="1400" spc="-335">
                <a:solidFill>
                  <a:srgbClr val="959595"/>
                </a:solidFill>
                <a:latin typeface="Courier New"/>
                <a:cs typeface="Courier New"/>
              </a:rPr>
              <a:t>Nor,'th </a:t>
            </a:r>
            <a:r>
              <a:rPr dirty="0" sz="1400" spc="-90">
                <a:solidFill>
                  <a:srgbClr val="959595"/>
                </a:solidFill>
                <a:latin typeface="Courier New"/>
                <a:cs typeface="Courier New"/>
              </a:rPr>
              <a:t>Irelan</a:t>
            </a:r>
            <a:r>
              <a:rPr dirty="0" sz="1400" spc="-90">
                <a:solidFill>
                  <a:srgbClr val="6E6E6E"/>
                </a:solidFill>
                <a:latin typeface="Courier New"/>
                <a:cs typeface="Courier New"/>
              </a:rPr>
              <a:t>,</a:t>
            </a:r>
            <a:r>
              <a:rPr dirty="0" sz="1400" spc="-90">
                <a:solidFill>
                  <a:srgbClr val="959595"/>
                </a:solidFill>
                <a:latin typeface="Courier New"/>
                <a:cs typeface="Courier New"/>
              </a:rPr>
              <a:t>d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about</a:t>
            </a:r>
            <a:r>
              <a:rPr dirty="0" sz="1300" spc="-16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400" spc="-330">
                <a:solidFill>
                  <a:srgbClr val="959595"/>
                </a:solidFill>
                <a:latin typeface="Courier New"/>
                <a:cs typeface="Courier New"/>
              </a:rPr>
              <a:t>18.50</a:t>
            </a:r>
            <a:r>
              <a:rPr dirty="0" sz="1400" spc="-434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400" spc="-39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He</a:t>
            </a:r>
            <a:r>
              <a:rPr dirty="0" sz="1300" spc="-4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bull</a:t>
            </a:r>
            <a:r>
              <a:rPr dirty="0" sz="1300" spc="-35">
                <a:solidFill>
                  <a:srgbClr val="959595"/>
                </a:solidFill>
                <a:latin typeface="Times New Roman"/>
                <a:cs typeface="Times New Roman"/>
              </a:rPr>
              <a:t>t	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original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stone</a:t>
            </a:r>
            <a:r>
              <a:rPr dirty="0" sz="1300" spc="-35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5">
                <a:solidFill>
                  <a:srgbClr val="BCBCBC"/>
                </a:solidFill>
                <a:latin typeface="Courier New"/>
                <a:cs typeface="Courier New"/>
              </a:rPr>
              <a:t>.</a:t>
            </a:r>
            <a:r>
              <a:rPr dirty="0" sz="1300" spc="5">
                <a:solidFill>
                  <a:srgbClr val="959595"/>
                </a:solidFill>
                <a:latin typeface="Courier New"/>
                <a:cs typeface="Courier New"/>
              </a:rPr>
              <a:t>railroa 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bridges</a:t>
            </a:r>
            <a:r>
              <a:rPr dirty="0" sz="1300" spc="-1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20">
                <a:solidFill>
                  <a:srgbClr val="959595"/>
                </a:solidFill>
                <a:latin typeface="Courier New"/>
                <a:cs typeface="Courier New"/>
              </a:rPr>
              <a:t>in</a:t>
            </a:r>
            <a:r>
              <a:rPr dirty="0" sz="1300" spc="-12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59595"/>
                </a:solidFill>
                <a:latin typeface="Courier New"/>
                <a:cs typeface="Courier New"/>
              </a:rPr>
              <a:t>Roslyn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90">
                <a:solidFill>
                  <a:srgbClr val="959595"/>
                </a:solidFill>
                <a:latin typeface="Courier New"/>
                <a:cs typeface="Courier New"/>
              </a:rPr>
              <a:t>He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alaost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certainly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built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stone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founda</a:t>
            </a:r>
            <a:r>
              <a:rPr dirty="0" sz="1300" spc="-35">
                <a:solidFill>
                  <a:srgbClr val="595957"/>
                </a:solidFill>
                <a:latin typeface="Courier New"/>
                <a:cs typeface="Courier New"/>
              </a:rPr>
              <a:t>­ 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tion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of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warren </a:t>
            </a:r>
            <a:r>
              <a:rPr dirty="0" sz="1300" spc="-130">
                <a:solidFill>
                  <a:srgbClr val="959595"/>
                </a:solidFill>
                <a:latin typeface="Courier New"/>
                <a:cs typeface="Courier New"/>
              </a:rPr>
              <a:t>Wilkif'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House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which</a:t>
            </a:r>
            <a:r>
              <a:rPr dirty="0" sz="1300" spc="-23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is</a:t>
            </a:r>
            <a:r>
              <a:rPr dirty="0" sz="1300" spc="-17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200" spc="-30" b="1">
                <a:solidFill>
                  <a:srgbClr val="959595"/>
                </a:solidFill>
                <a:latin typeface="Times New Roman"/>
                <a:cs typeface="Times New Roman"/>
              </a:rPr>
              <a:t>as	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sound today </a:t>
            </a:r>
            <a:r>
              <a:rPr dirty="0" sz="1300" spc="-25">
                <a:solidFill>
                  <a:srgbClr val="959595"/>
                </a:solidFill>
                <a:latin typeface="Courier New"/>
                <a:cs typeface="Courier New"/>
              </a:rPr>
              <a:t>as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when 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the house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was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built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notwithstanding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house's </a:t>
            </a:r>
            <a:r>
              <a:rPr dirty="0" sz="1300" spc="-80">
                <a:solidFill>
                  <a:srgbClr val="BCBCBC"/>
                </a:solidFill>
                <a:latin typeface="Courier New"/>
                <a:cs typeface="Courier New"/>
              </a:rPr>
              <a:t>,</a:t>
            </a:r>
            <a:r>
              <a:rPr dirty="0" sz="1300" spc="-80">
                <a:solidFill>
                  <a:srgbClr val="959595"/>
                </a:solidFill>
                <a:latin typeface="Courier New"/>
                <a:cs typeface="Courier New"/>
              </a:rPr>
              <a:t>inundation</a:t>
            </a:r>
            <a:r>
              <a:rPr dirty="0" sz="1300" spc="-43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20">
                <a:solidFill>
                  <a:srgbClr val="959595"/>
                </a:solidFill>
                <a:latin typeface="Courier New"/>
                <a:cs typeface="Courier New"/>
              </a:rPr>
              <a:t>in</a:t>
            </a:r>
            <a:endParaRPr sz="1300">
              <a:latin typeface="Courier New"/>
              <a:cs typeface="Courier New"/>
            </a:endParaRPr>
          </a:p>
          <a:p>
            <a:pPr algn="just" marL="20955" marR="210185" indent="3810">
              <a:lnSpc>
                <a:spcPct val="72800"/>
              </a:lnSpc>
              <a:spcBef>
                <a:spcPts val="90"/>
              </a:spcBef>
            </a:pPr>
            <a:r>
              <a:rPr dirty="0" sz="1200" spc="-10">
                <a:solidFill>
                  <a:srgbClr val="959595"/>
                </a:solidFill>
                <a:latin typeface="Times New Roman"/>
                <a:cs typeface="Times New Roman"/>
              </a:rPr>
              <a:t>a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landslide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which </a:t>
            </a:r>
            <a:r>
              <a:rPr dirty="0" sz="1300" spc="-105">
                <a:solidFill>
                  <a:srgbClr val="959595"/>
                </a:solidFill>
                <a:latin typeface="Courier New"/>
                <a:cs typeface="Courier New"/>
              </a:rPr>
              <a:t>deposited </a:t>
            </a:r>
            <a:r>
              <a:rPr dirty="0" sz="1300" spc="-85">
                <a:solidFill>
                  <a:srgbClr val="959595"/>
                </a:solidFill>
                <a:latin typeface="Times New Roman"/>
                <a:cs typeface="Times New Roman"/>
              </a:rPr>
              <a:t>26 </a:t>
            </a:r>
            <a:r>
              <a:rPr dirty="0" sz="1200" spc="170">
                <a:solidFill>
                  <a:srgbClr val="959595"/>
                </a:solidFill>
                <a:latin typeface="Times New Roman"/>
                <a:cs typeface="Times New Roman"/>
              </a:rPr>
              <a:t>f'eet of' </a:t>
            </a:r>
            <a:r>
              <a:rPr dirty="0" sz="1200" spc="210">
                <a:solidFill>
                  <a:srgbClr val="959595"/>
                </a:solidFill>
                <a:latin typeface="Times New Roman"/>
                <a:cs typeface="Times New Roman"/>
              </a:rPr>
              <a:t>gravel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around </a:t>
            </a:r>
            <a:r>
              <a:rPr dirty="0" sz="1200" spc="-55">
                <a:solidFill>
                  <a:srgbClr val="959595"/>
                </a:solidFill>
                <a:latin typeface="Times New Roman"/>
                <a:cs typeface="Times New Roman"/>
              </a:rPr>
              <a:t>the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house</a:t>
            </a:r>
            <a:r>
              <a:rPr dirty="0" sz="1300" spc="-7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050" spc="-125" b="1">
                <a:solidFill>
                  <a:srgbClr val="959595"/>
                </a:solidFill>
                <a:latin typeface="Arial"/>
                <a:cs typeface="Arial"/>
              </a:rPr>
              <a:t>A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Roslyn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Preservation Corporation </a:t>
            </a:r>
            <a:r>
              <a:rPr dirty="0" sz="1300" spc="-80">
                <a:solidFill>
                  <a:srgbClr val="959595"/>
                </a:solidFill>
                <a:latin typeface="Courier New"/>
                <a:cs typeface="Courier New"/>
              </a:rPr>
              <a:t>project</a:t>
            </a:r>
            <a:r>
              <a:rPr dirty="0" sz="1300" spc="-8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Residence </a:t>
            </a:r>
            <a:r>
              <a:rPr dirty="0" sz="1300" spc="-60">
                <a:solidFill>
                  <a:srgbClr val="80807E"/>
                </a:solidFill>
                <a:latin typeface="Courier New"/>
                <a:cs typeface="Courier New"/>
              </a:rPr>
              <a:t>of </a:t>
            </a:r>
            <a:r>
              <a:rPr dirty="0" sz="1450" spc="-200">
                <a:solidFill>
                  <a:srgbClr val="959595"/>
                </a:solidFill>
                <a:latin typeface="Courier New"/>
                <a:cs typeface="Courier New"/>
              </a:rPr>
              <a:t>Mr</a:t>
            </a:r>
            <a:r>
              <a:rPr dirty="0" sz="1450" spc="-20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100" spc="-60">
                <a:solidFill>
                  <a:srgbClr val="959595"/>
                </a:solidFill>
                <a:latin typeface="Times New Roman"/>
                <a:cs typeface="Times New Roman"/>
              </a:rPr>
              <a:t>&amp; 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Mrs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Leonard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Blum</a:t>
            </a:r>
            <a:r>
              <a:rPr dirty="0" sz="1300" spc="-5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house 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was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carefully restored </a:t>
            </a:r>
            <a:r>
              <a:rPr dirty="0" sz="1250" spc="-50">
                <a:solidFill>
                  <a:srgbClr val="959595"/>
                </a:solidFill>
                <a:latin typeface="Times New Roman"/>
                <a:cs typeface="Times New Roman"/>
              </a:rPr>
              <a:t>y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its</a:t>
            </a:r>
            <a:endParaRPr sz="1300">
              <a:latin typeface="Courier New"/>
              <a:cs typeface="Courier New"/>
            </a:endParaRPr>
          </a:p>
          <a:p>
            <a:pPr algn="just" marL="20955">
              <a:lnSpc>
                <a:spcPts val="1175"/>
              </a:lnSpc>
            </a:pPr>
            <a:r>
              <a:rPr dirty="0" sz="1100" spc="-45">
                <a:solidFill>
                  <a:srgbClr val="959595"/>
                </a:solidFill>
                <a:latin typeface="Arial"/>
                <a:cs typeface="Arial"/>
              </a:rPr>
              <a:t>pre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sent </a:t>
            </a:r>
            <a:r>
              <a:rPr dirty="0" sz="1300" spc="-160">
                <a:solidFill>
                  <a:srgbClr val="959595"/>
                </a:solidFill>
                <a:latin typeface="Courier New"/>
                <a:cs typeface="Courier New"/>
              </a:rPr>
              <a:t>ow&amp;n</a:t>
            </a:r>
            <a:r>
              <a:rPr dirty="0" sz="1300" spc="-54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25">
                <a:solidFill>
                  <a:srgbClr val="959595"/>
                </a:solidFill>
                <a:latin typeface="Courier New"/>
                <a:cs typeface="Courier New"/>
              </a:rPr>
              <a:t>rs</a:t>
            </a:r>
            <a:r>
              <a:rPr dirty="0" sz="1300" spc="-2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  <a:p>
            <a:pPr marL="15875" marR="23495" indent="5715">
              <a:lnSpc>
                <a:spcPct val="75800"/>
              </a:lnSpc>
              <a:spcBef>
                <a:spcPts val="1045"/>
              </a:spcBef>
              <a:tabLst>
                <a:tab pos="396875" algn="l"/>
                <a:tab pos="748030" algn="l"/>
                <a:tab pos="1398270" algn="l"/>
                <a:tab pos="1929130" algn="l"/>
                <a:tab pos="3127375" algn="l"/>
                <a:tab pos="3494404" algn="l"/>
                <a:tab pos="4036060" algn="l"/>
                <a:tab pos="4126865" algn="l"/>
                <a:tab pos="5315585" algn="l"/>
              </a:tabLst>
            </a:pPr>
            <a:r>
              <a:rPr dirty="0" u="heavy" sz="1350" spc="-55">
                <a:solidFill>
                  <a:srgbClr val="959595"/>
                </a:solidFill>
                <a:uFill>
                  <a:solidFill>
                    <a:srgbClr val="6E6E6E"/>
                  </a:solidFill>
                </a:uFill>
                <a:latin typeface="Courier New"/>
                <a:cs typeface="Courier New"/>
              </a:rPr>
              <a:t>John</a:t>
            </a:r>
            <a:r>
              <a:rPr dirty="0" u="heavy" sz="1350" spc="-360">
                <a:solidFill>
                  <a:srgbClr val="959595"/>
                </a:solidFill>
                <a:uFill>
                  <a:solidFill>
                    <a:srgbClr val="6E6E6E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50" spc="-5">
                <a:solidFill>
                  <a:srgbClr val="959595"/>
                </a:solidFill>
                <a:uFill>
                  <a:solidFill>
                    <a:srgbClr val="6E6E6E"/>
                  </a:solidFill>
                </a:uFill>
                <a:latin typeface="Courier New"/>
                <a:cs typeface="Courier New"/>
              </a:rPr>
              <a:t>s</a:t>
            </a:r>
            <a:r>
              <a:rPr dirty="0" u="heavy" sz="1350" spc="-5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50" spc="-240">
                <a:solidFill>
                  <a:srgbClr val="6E6E6E"/>
                </a:solidFill>
                <a:latin typeface="Courier New"/>
                <a:cs typeface="Courier New"/>
              </a:rPr>
              <a:t> </a:t>
            </a:r>
            <a:r>
              <a:rPr dirty="0" u="heavy" sz="1300" spc="-50">
                <a:solidFill>
                  <a:srgbClr val="959595"/>
                </a:solidFill>
                <a:uFill>
                  <a:solidFill>
                    <a:srgbClr val="6E6E6E"/>
                  </a:solidFill>
                </a:uFill>
                <a:latin typeface="Courier New"/>
                <a:cs typeface="Courier New"/>
              </a:rPr>
              <a:t>Wood</a:t>
            </a:r>
            <a:r>
              <a:rPr dirty="0" u="heavy" sz="1300" spc="-80">
                <a:solidFill>
                  <a:srgbClr val="959595"/>
                </a:solidFill>
                <a:uFill>
                  <a:solidFill>
                    <a:srgbClr val="6E6E6E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50">
                <a:solidFill>
                  <a:srgbClr val="959595"/>
                </a:solidFill>
                <a:uFill>
                  <a:solidFill>
                    <a:srgbClr val="6E6E6E"/>
                  </a:solidFill>
                </a:uFill>
                <a:latin typeface="Courier New"/>
                <a:cs typeface="Courier New"/>
              </a:rPr>
              <a:t>House</a:t>
            </a:r>
            <a:r>
              <a:rPr dirty="0" u="heavy" sz="1300" spc="-50">
                <a:solidFill>
                  <a:srgbClr val="6E6E6E"/>
                </a:solidFill>
                <a:uFill>
                  <a:solidFill>
                    <a:srgbClr val="6E6E6E"/>
                  </a:solidFill>
                </a:uFill>
                <a:latin typeface="Courier New"/>
                <a:cs typeface="Courier New"/>
              </a:rPr>
              <a:t>,</a:t>
            </a:r>
            <a:r>
              <a:rPr dirty="0" sz="1300" spc="-215">
                <a:solidFill>
                  <a:srgbClr val="6E6E6E"/>
                </a:solidFill>
                <a:latin typeface="Courier New"/>
                <a:cs typeface="Courier New"/>
              </a:rPr>
              <a:t> </a:t>
            </a:r>
            <a:r>
              <a:rPr dirty="0" sz="1300" spc="5">
                <a:solidFill>
                  <a:srgbClr val="959595"/>
                </a:solidFill>
                <a:latin typeface="Courier New"/>
                <a:cs typeface="Courier New"/>
              </a:rPr>
              <a:t>140</a:t>
            </a:r>
            <a:r>
              <a:rPr dirty="0" sz="1300" spc="-18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Main</a:t>
            </a:r>
            <a:r>
              <a:rPr dirty="0" sz="1300" spc="-12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Street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Circa </a:t>
            </a:r>
            <a:r>
              <a:rPr dirty="0" sz="1650" spc="-215">
                <a:solidFill>
                  <a:srgbClr val="959595"/>
                </a:solidFill>
                <a:latin typeface="Courier New"/>
                <a:cs typeface="Courier New"/>
              </a:rPr>
              <a:t>1855</a:t>
            </a:r>
            <a:r>
              <a:rPr dirty="0" sz="1650" spc="-215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50" spc="-30">
                <a:solidFill>
                  <a:srgbClr val="959595"/>
                </a:solidFill>
                <a:latin typeface="Courier New"/>
                <a:cs typeface="Courier New"/>
              </a:rPr>
              <a:t>John s</a:t>
            </a:r>
            <a:r>
              <a:rPr dirty="0" sz="1350" spc="-3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Wood  </a:t>
            </a:r>
            <a:r>
              <a:rPr dirty="0" sz="1200" spc="-50">
                <a:solidFill>
                  <a:srgbClr val="959595"/>
                </a:solidFill>
                <a:latin typeface="Times New Roman"/>
                <a:cs typeface="Times New Roman"/>
              </a:rPr>
              <a:t>was	</a:t>
            </a:r>
            <a:r>
              <a:rPr dirty="0" sz="1200" spc="-40">
                <a:solidFill>
                  <a:srgbClr val="959595"/>
                </a:solidFill>
                <a:latin typeface="Times New Roman"/>
                <a:cs typeface="Times New Roman"/>
              </a:rPr>
              <a:t>the	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son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200" spc="-20">
                <a:solidFill>
                  <a:srgbClr val="959595"/>
                </a:solidFill>
                <a:latin typeface="Times New Roman"/>
                <a:cs typeface="Times New Roman"/>
              </a:rPr>
              <a:t>of	</a:t>
            </a:r>
            <a:r>
              <a:rPr dirty="0" sz="1200" spc="45">
                <a:solidFill>
                  <a:srgbClr val="959595"/>
                </a:solidFill>
                <a:latin typeface="Times New Roman"/>
                <a:cs typeface="Times New Roman"/>
              </a:rPr>
              <a:t>Thomas 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Wood </a:t>
            </a:r>
            <a:r>
              <a:rPr dirty="0" sz="1200" spc="85">
                <a:solidFill>
                  <a:srgbClr val="959595"/>
                </a:solidFill>
                <a:latin typeface="Times New Roman"/>
                <a:cs typeface="Times New Roman"/>
              </a:rPr>
              <a:t>whose </a:t>
            </a:r>
            <a:r>
              <a:rPr dirty="0" sz="1200" spc="29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200" spc="125">
                <a:solidFill>
                  <a:srgbClr val="959595"/>
                </a:solidFill>
                <a:latin typeface="Times New Roman"/>
                <a:cs typeface="Times New Roman"/>
              </a:rPr>
              <a:t>house</a:t>
            </a:r>
            <a:r>
              <a:rPr dirty="0" sz="1200" spc="52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has	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een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descri </a:t>
            </a:r>
            <a:r>
              <a:rPr dirty="0" sz="1300" spc="-5">
                <a:solidFill>
                  <a:srgbClr val="959595"/>
                </a:solidFill>
                <a:latin typeface="Courier New"/>
                <a:cs typeface="Courier New"/>
              </a:rPr>
              <a:t>ed</a:t>
            </a:r>
            <a:r>
              <a:rPr dirty="0" sz="1300" spc="-34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100" spc="30" b="1">
                <a:solidFill>
                  <a:srgbClr val="959595"/>
                </a:solidFill>
                <a:latin typeface="Arial"/>
                <a:cs typeface="Arial"/>
              </a:rPr>
              <a:t>at,ove </a:t>
            </a:r>
            <a:r>
              <a:rPr dirty="0" sz="1100" spc="25">
                <a:solidFill>
                  <a:srgbClr val="595957"/>
                </a:solidFill>
                <a:latin typeface="Arial"/>
                <a:cs typeface="Arial"/>
              </a:rPr>
              <a:t>• 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Like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his 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father</a:t>
            </a:r>
            <a:r>
              <a:rPr dirty="0" sz="1300" spc="-30">
                <a:solidFill>
                  <a:srgbClr val="6E6E6E"/>
                </a:solidFill>
                <a:latin typeface="Courier New"/>
                <a:cs typeface="Courier New"/>
              </a:rPr>
              <a:t>,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John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Wood 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was</a:t>
            </a:r>
            <a:r>
              <a:rPr dirty="0" sz="1300" spc="-58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55">
                <a:solidFill>
                  <a:srgbClr val="959595"/>
                </a:solidFill>
                <a:latin typeface="Courier New"/>
                <a:cs typeface="Courier New"/>
              </a:rPr>
              <a:t>a</a:t>
            </a:r>
            <a:r>
              <a:rPr dirty="0" sz="1300" spc="-11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carpenter</a:t>
            </a:r>
            <a:r>
              <a:rPr dirty="0" sz="1300" spc="-50">
                <a:solidFill>
                  <a:srgbClr val="595957"/>
                </a:solidFill>
                <a:latin typeface="Courier New"/>
                <a:cs typeface="Courier New"/>
              </a:rPr>
              <a:t>.		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Proba </a:t>
            </a:r>
            <a:r>
              <a:rPr dirty="0" sz="1300" spc="-10">
                <a:solidFill>
                  <a:srgbClr val="959595"/>
                </a:solidFill>
                <a:latin typeface="Courier New"/>
                <a:cs typeface="Courier New"/>
              </a:rPr>
              <a:t>ly </a:t>
            </a:r>
            <a:r>
              <a:rPr dirty="0" sz="1300" spc="-80">
                <a:solidFill>
                  <a:srgbClr val="959595"/>
                </a:solidFill>
                <a:latin typeface="Courier New"/>
                <a:cs typeface="Courier New"/>
              </a:rPr>
              <a:t>he 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was 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associated </a:t>
            </a:r>
            <a:r>
              <a:rPr dirty="0" sz="1200" spc="204">
                <a:solidFill>
                  <a:srgbClr val="959595"/>
                </a:solidFill>
                <a:latin typeface="Times New Roman"/>
                <a:cs typeface="Times New Roman"/>
              </a:rPr>
              <a:t>with  </a:t>
            </a:r>
            <a:r>
              <a:rPr dirty="0" sz="1200" spc="180">
                <a:solidFill>
                  <a:srgbClr val="959595"/>
                </a:solidFill>
                <a:latin typeface="Times New Roman"/>
                <a:cs typeface="Times New Roman"/>
              </a:rPr>
              <a:t>his</a:t>
            </a:r>
            <a:r>
              <a:rPr dirty="0" sz="1200" spc="660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father</a:t>
            </a:r>
            <a:r>
              <a:rPr dirty="0" sz="1300" spc="-36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in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200" spc="-30">
                <a:solidFill>
                  <a:srgbClr val="959595"/>
                </a:solidFill>
                <a:latin typeface="Times New Roman"/>
                <a:cs typeface="Times New Roman"/>
              </a:rPr>
              <a:t>the	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construction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of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many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of </a:t>
            </a:r>
            <a:r>
              <a:rPr dirty="0" sz="1200" spc="-50">
                <a:solidFill>
                  <a:srgbClr val="959595"/>
                </a:solidFill>
                <a:latin typeface="Times New Roman"/>
                <a:cs typeface="Times New Roman"/>
              </a:rPr>
              <a:t>the 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Main</a:t>
            </a:r>
            <a:r>
              <a:rPr dirty="0" sz="1300" spc="-114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Street</a:t>
            </a:r>
            <a:r>
              <a:rPr dirty="0" sz="1300" spc="1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40">
                <a:solidFill>
                  <a:srgbClr val="959595"/>
                </a:solidFill>
                <a:latin typeface="Courier New"/>
                <a:cs typeface="Courier New"/>
              </a:rPr>
              <a:t>houses</a:t>
            </a:r>
            <a:r>
              <a:rPr dirty="0" sz="1300" spc="-4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170" b="1">
                <a:solidFill>
                  <a:srgbClr val="959595"/>
                </a:solidFill>
                <a:latin typeface="Courier New"/>
                <a:cs typeface="Courier New"/>
              </a:rPr>
              <a:t>Jta.ai:ua««.xa:RxJ!haxhbax.x1ilimmuixxxgx	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Almost  certainly </a:t>
            </a:r>
            <a:r>
              <a:rPr dirty="0" sz="1250" spc="-25">
                <a:solidFill>
                  <a:srgbClr val="959595"/>
                </a:solidFill>
                <a:latin typeface="Courier New"/>
                <a:cs typeface="Courier New"/>
              </a:rPr>
              <a:t>he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built </a:t>
            </a:r>
            <a:r>
              <a:rPr dirty="0" sz="1250" spc="-10">
                <a:solidFill>
                  <a:srgbClr val="959595"/>
                </a:solidFill>
                <a:latin typeface="Courier New"/>
                <a:cs typeface="Courier New"/>
              </a:rPr>
              <a:t>his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own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house </a:t>
            </a:r>
            <a:r>
              <a:rPr dirty="0" sz="1300" spc="-25">
                <a:solidFill>
                  <a:srgbClr val="959595"/>
                </a:solidFill>
                <a:latin typeface="Courier New"/>
                <a:cs typeface="Courier New"/>
              </a:rPr>
              <a:t>in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association 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with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his</a:t>
            </a:r>
            <a:r>
              <a:rPr dirty="0" sz="1300" spc="-38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father</a:t>
            </a:r>
            <a:r>
              <a:rPr dirty="0" sz="1300" spc="-45">
                <a:solidFill>
                  <a:srgbClr val="595957"/>
                </a:solidFill>
                <a:latin typeface="Courier New"/>
                <a:cs typeface="Courier New"/>
              </a:rPr>
              <a:t>. 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Residence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of </a:t>
            </a:r>
            <a:r>
              <a:rPr dirty="0" sz="1300" spc="-55">
                <a:solidFill>
                  <a:srgbClr val="959595"/>
                </a:solidFill>
                <a:latin typeface="Courier New"/>
                <a:cs typeface="Courier New"/>
              </a:rPr>
              <a:t>Mr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100" spc="-60">
                <a:solidFill>
                  <a:srgbClr val="959595"/>
                </a:solidFill>
                <a:latin typeface="Times New Roman"/>
                <a:cs typeface="Times New Roman"/>
              </a:rPr>
              <a:t>&amp;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Mrs</a:t>
            </a:r>
            <a:r>
              <a:rPr dirty="0" sz="1300" spc="-45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Edmond </a:t>
            </a:r>
            <a:r>
              <a:rPr dirty="0" sz="1350" spc="-5">
                <a:solidFill>
                  <a:srgbClr val="959595"/>
                </a:solidFill>
                <a:latin typeface="Courier New"/>
                <a:cs typeface="Courier New"/>
              </a:rPr>
              <a:t>H</a:t>
            </a:r>
            <a:r>
              <a:rPr dirty="0" sz="1350" spc="-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350" spc="-290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Ilg</a:t>
            </a:r>
            <a:r>
              <a:rPr dirty="0" sz="1300" spc="-7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1164" y="5587421"/>
            <a:ext cx="2043430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254">
                <a:solidFill>
                  <a:srgbClr val="959595"/>
                </a:solidFill>
                <a:latin typeface="Courier New"/>
                <a:cs typeface="Courier New"/>
              </a:rPr>
              <a:t>5</a:t>
            </a:r>
            <a:r>
              <a:rPr dirty="0" sz="1750" spc="-254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750" spc="-254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u="heavy" sz="1300" spc="-6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John Williams</a:t>
            </a:r>
            <a:r>
              <a:rPr dirty="0" u="heavy" sz="1300" spc="-43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7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House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5134" y="5644641"/>
            <a:ext cx="405511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1295" algn="l"/>
                <a:tab pos="3122930" algn="l"/>
              </a:tabLst>
            </a:pPr>
            <a:r>
              <a:rPr dirty="0" u="heavy" sz="1300" spc="-25">
                <a:solidFill>
                  <a:srgbClr val="959595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W</a:t>
            </a:r>
            <a:r>
              <a:rPr dirty="0" u="heavy" sz="1300" spc="-25">
                <a:solidFill>
                  <a:srgbClr val="6E6E6E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.</a:t>
            </a:r>
            <a:r>
              <a:rPr dirty="0" u="heavy" sz="1300" spc="-25">
                <a:solidFill>
                  <a:srgbClr val="959595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H</a:t>
            </a:r>
            <a:r>
              <a:rPr dirty="0" u="heavy" sz="1300" spc="-25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16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u="heavy" sz="1300" spc="-7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Cornell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	</a:t>
            </a:r>
            <a:r>
              <a:rPr dirty="0" sz="1300" spc="-5">
                <a:solidFill>
                  <a:srgbClr val="80807E"/>
                </a:solidFill>
                <a:latin typeface="Courier New"/>
                <a:cs typeface="Courier New"/>
              </a:rPr>
              <a:t>130</a:t>
            </a:r>
            <a:r>
              <a:rPr dirty="0" sz="1300" spc="-145">
                <a:solidFill>
                  <a:srgbClr val="80807E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Main</a:t>
            </a:r>
            <a:r>
              <a:rPr dirty="0" sz="1300" spc="-9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Street</a:t>
            </a:r>
            <a:r>
              <a:rPr dirty="0" sz="1300" spc="-6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1790</a:t>
            </a:r>
            <a:r>
              <a:rPr dirty="0" sz="1300" spc="-65">
                <a:solidFill>
                  <a:srgbClr val="595957"/>
                </a:solidFill>
                <a:latin typeface="Courier New"/>
                <a:cs typeface="Courier New"/>
              </a:rPr>
              <a:t>-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1800</a:t>
            </a:r>
            <a:r>
              <a:rPr dirty="0" sz="1300" spc="-6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70384" y="5794174"/>
            <a:ext cx="569468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2905" algn="l"/>
                <a:tab pos="838835" algn="l"/>
                <a:tab pos="1567815" algn="l"/>
              </a:tabLst>
            </a:pPr>
            <a:r>
              <a:rPr dirty="0" sz="1250" spc="5">
                <a:solidFill>
                  <a:srgbClr val="959595"/>
                </a:solidFill>
                <a:latin typeface="Courier New"/>
                <a:cs typeface="Courier New"/>
              </a:rPr>
              <a:t>Bu	</a:t>
            </a:r>
            <a:r>
              <a:rPr dirty="0" sz="1300" spc="-40">
                <a:solidFill>
                  <a:srgbClr val="959595"/>
                </a:solidFill>
                <a:latin typeface="Courier New"/>
                <a:cs typeface="Courier New"/>
              </a:rPr>
              <a:t>t</a:t>
            </a:r>
            <a:r>
              <a:rPr dirty="0" sz="1300" spc="-16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100" spc="-35">
                <a:solidFill>
                  <a:srgbClr val="959595"/>
                </a:solidFill>
                <a:latin typeface="Arial"/>
                <a:cs typeface="Arial"/>
              </a:rPr>
              <a:t>by	</a:t>
            </a:r>
            <a:r>
              <a:rPr dirty="0" sz="1250" spc="-35">
                <a:solidFill>
                  <a:srgbClr val="959595"/>
                </a:solidFill>
                <a:latin typeface="Courier New"/>
                <a:cs typeface="Courier New"/>
              </a:rPr>
              <a:t>John</a:t>
            </a:r>
            <a:r>
              <a:rPr dirty="0" sz="1250" spc="-10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250" spc="5">
                <a:solidFill>
                  <a:srgbClr val="959595"/>
                </a:solidFill>
                <a:latin typeface="Courier New"/>
                <a:cs typeface="Courier New"/>
              </a:rPr>
              <a:t>W	</a:t>
            </a:r>
            <a:r>
              <a:rPr dirty="0" sz="1250" spc="65">
                <a:solidFill>
                  <a:srgbClr val="959595"/>
                </a:solidFill>
                <a:latin typeface="Courier New"/>
                <a:cs typeface="Courier New"/>
              </a:rPr>
              <a:t>l</a:t>
            </a:r>
            <a:r>
              <a:rPr dirty="0" sz="1250" spc="-15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250" spc="-5">
                <a:solidFill>
                  <a:srgbClr val="959595"/>
                </a:solidFill>
                <a:latin typeface="Courier New"/>
                <a:cs typeface="Courier New"/>
              </a:rPr>
              <a:t>ams</a:t>
            </a:r>
            <a:r>
              <a:rPr dirty="0" sz="1250" spc="-5">
                <a:solidFill>
                  <a:srgbClr val="6E6E6E"/>
                </a:solidFill>
                <a:latin typeface="Courier New"/>
                <a:cs typeface="Courier New"/>
              </a:rPr>
              <a:t>,</a:t>
            </a:r>
            <a:r>
              <a:rPr dirty="0" sz="1250" spc="-150">
                <a:solidFill>
                  <a:srgbClr val="6E6E6E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son</a:t>
            </a:r>
            <a:r>
              <a:rPr dirty="0" sz="1300" spc="-18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of</a:t>
            </a:r>
            <a:r>
              <a:rPr dirty="0" sz="1300" spc="-17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250" spc="60">
                <a:solidFill>
                  <a:srgbClr val="959595"/>
                </a:solidFill>
                <a:latin typeface="Courier New"/>
                <a:cs typeface="Courier New"/>
              </a:rPr>
              <a:t>W</a:t>
            </a:r>
            <a:r>
              <a:rPr dirty="0" sz="1250" spc="-2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laon</a:t>
            </a:r>
            <a:r>
              <a:rPr dirty="0" sz="1300" spc="-10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250" spc="-45">
                <a:solidFill>
                  <a:srgbClr val="959595"/>
                </a:solidFill>
                <a:latin typeface="Courier New"/>
                <a:cs typeface="Courier New"/>
              </a:rPr>
              <a:t>Williams</a:t>
            </a:r>
            <a:r>
              <a:rPr dirty="0" sz="1250" spc="-2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who</a:t>
            </a:r>
            <a:r>
              <a:rPr dirty="0" sz="1300" spc="-15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lived</a:t>
            </a:r>
            <a:r>
              <a:rPr dirty="0" sz="1300" spc="-4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250" spc="30">
                <a:solidFill>
                  <a:srgbClr val="959595"/>
                </a:solidFill>
                <a:latin typeface="Courier New"/>
                <a:cs typeface="Courier New"/>
              </a:rPr>
              <a:t>a</a:t>
            </a:r>
            <a:r>
              <a:rPr dirty="0" sz="1250" spc="-16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few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7229" y="5946759"/>
            <a:ext cx="5966460" cy="380365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16510" marR="5080" indent="-4445">
              <a:lnSpc>
                <a:spcPct val="70300"/>
              </a:lnSpc>
              <a:spcBef>
                <a:spcPts val="565"/>
              </a:spcBef>
              <a:tabLst>
                <a:tab pos="1209040" algn="l"/>
                <a:tab pos="2031364" algn="l"/>
              </a:tabLst>
            </a:pP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houses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to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the</a:t>
            </a:r>
            <a:r>
              <a:rPr dirty="0" sz="130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south</a:t>
            </a:r>
            <a:r>
              <a:rPr dirty="0" sz="1300" spc="-3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Originally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there </a:t>
            </a:r>
            <a:r>
              <a:rPr dirty="0" sz="1300" spc="-90">
                <a:solidFill>
                  <a:srgbClr val="959595"/>
                </a:solidFill>
                <a:latin typeface="Courier New"/>
                <a:cs typeface="Courier New"/>
              </a:rPr>
              <a:t>were </a:t>
            </a:r>
            <a:r>
              <a:rPr dirty="0" sz="1300" spc="5">
                <a:solidFill>
                  <a:srgbClr val="959595"/>
                </a:solidFill>
                <a:latin typeface="Courier New"/>
                <a:cs typeface="Courier New"/>
              </a:rPr>
              <a:t>no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houses between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the 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two</a:t>
            </a:r>
            <a:r>
              <a:rPr dirty="0" sz="1300" spc="-114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houses</a:t>
            </a:r>
            <a:r>
              <a:rPr dirty="0" sz="1300" spc="-5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Residence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of </a:t>
            </a:r>
            <a:r>
              <a:rPr dirty="0" sz="1450" spc="-200">
                <a:solidFill>
                  <a:srgbClr val="959595"/>
                </a:solidFill>
                <a:latin typeface="Courier New"/>
                <a:cs typeface="Courier New"/>
              </a:rPr>
              <a:t>Mr</a:t>
            </a:r>
            <a:r>
              <a:rPr dirty="0" sz="1450" spc="-20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100" spc="-60">
                <a:solidFill>
                  <a:srgbClr val="959595"/>
                </a:solidFill>
                <a:latin typeface="Times New Roman"/>
                <a:cs typeface="Times New Roman"/>
              </a:rPr>
              <a:t>&amp;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Mrs</a:t>
            </a:r>
            <a:r>
              <a:rPr dirty="0" sz="1300" spc="-45">
                <a:solidFill>
                  <a:srgbClr val="595957"/>
                </a:solidFill>
                <a:latin typeface="Courier New"/>
                <a:cs typeface="Courier New"/>
              </a:rPr>
              <a:t>• </a:t>
            </a:r>
            <a:r>
              <a:rPr dirty="0" sz="1300" spc="-145">
                <a:solidFill>
                  <a:srgbClr val="959595"/>
                </a:solidFill>
                <a:latin typeface="Courier New"/>
                <a:cs typeface="Courier New"/>
              </a:rPr>
              <a:t>.Brnest </a:t>
            </a:r>
            <a:r>
              <a:rPr dirty="0" sz="1350" spc="25">
                <a:solidFill>
                  <a:srgbClr val="959595"/>
                </a:solidFill>
                <a:latin typeface="Courier New"/>
                <a:cs typeface="Courier New"/>
              </a:rPr>
              <a:t>G</a:t>
            </a:r>
            <a:r>
              <a:rPr dirty="0" sz="1350" spc="2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350" spc="-335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Dunnet</a:t>
            </a:r>
            <a:r>
              <a:rPr dirty="0" sz="1300" spc="-7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12139" y="6622189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844" y="0"/>
                </a:lnTo>
              </a:path>
            </a:pathLst>
          </a:custGeom>
          <a:ln w="12715">
            <a:solidFill>
              <a:srgbClr val="6E6E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53104" y="6385695"/>
            <a:ext cx="64877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636260" algn="l"/>
              </a:tabLst>
            </a:pPr>
            <a:r>
              <a:rPr dirty="0" sz="1400" spc="-45">
                <a:solidFill>
                  <a:srgbClr val="959595"/>
                </a:solidFill>
                <a:latin typeface="Courier New"/>
                <a:cs typeface="Courier New"/>
              </a:rPr>
              <a:t>6</a:t>
            </a:r>
            <a:r>
              <a:rPr dirty="0" sz="1400" spc="-4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400" spc="-4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u="heavy" sz="1400" spc="-114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John </a:t>
            </a:r>
            <a:r>
              <a:rPr dirty="0" u="heavy" sz="1300" spc="-7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Hendrickson </a:t>
            </a:r>
            <a:r>
              <a:rPr dirty="0" u="heavy" sz="1400" spc="-14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House </a:t>
            </a:r>
            <a:r>
              <a:rPr dirty="0" u="heavy" sz="1300" spc="-4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(Samuel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u="heavy" sz="1400" spc="-135">
                <a:solidFill>
                  <a:srgbClr val="959595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R</a:t>
            </a:r>
            <a:r>
              <a:rPr dirty="0" u="heavy" sz="1400" spc="-135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400" spc="-13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u="heavy" sz="1400" spc="-9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Ely</a:t>
            </a:r>
            <a:r>
              <a:rPr dirty="0" u="heavy" sz="1400" spc="-95">
                <a:solidFill>
                  <a:srgbClr val="6E6E6E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,</a:t>
            </a:r>
            <a:r>
              <a:rPr dirty="0" u="heavy" sz="1400" spc="-550">
                <a:solidFill>
                  <a:srgbClr val="6E6E6E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400" spc="-6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D</a:t>
            </a:r>
            <a:r>
              <a:rPr dirty="0" u="heavy" sz="1400" spc="-60">
                <a:solidFill>
                  <a:srgbClr val="595957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.</a:t>
            </a:r>
            <a:r>
              <a:rPr dirty="0" u="heavy" sz="1400" spc="-6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D</a:t>
            </a:r>
            <a:r>
              <a:rPr dirty="0" u="heavy" sz="1400" spc="-60">
                <a:solidFill>
                  <a:srgbClr val="595957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.</a:t>
            </a:r>
            <a:r>
              <a:rPr dirty="0" u="heavy" sz="1400" spc="-6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)</a:t>
            </a:r>
            <a:r>
              <a:rPr dirty="0" baseline="-20467" sz="1425" spc="-89">
                <a:solidFill>
                  <a:srgbClr val="6E6E6E"/>
                </a:solidFill>
                <a:latin typeface="Courier New"/>
                <a:cs typeface="Courier New"/>
              </a:rPr>
              <a:t>1</a:t>
            </a:r>
            <a:r>
              <a:rPr dirty="0" u="heavy" sz="1300" spc="-6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circa</a:t>
            </a:r>
            <a:r>
              <a:rPr dirty="0" sz="1300" spc="-22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400" spc="-75">
                <a:solidFill>
                  <a:srgbClr val="959595"/>
                </a:solidFill>
                <a:latin typeface="Courier New"/>
                <a:cs typeface="Courier New"/>
              </a:rPr>
              <a:t>1830</a:t>
            </a:r>
            <a:r>
              <a:rPr dirty="0" sz="1400" spc="-7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Virtually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2192" y="6506492"/>
            <a:ext cx="6075045" cy="277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300" spc="-7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nothing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u="heavy" sz="1650" spc="-27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ls</a:t>
            </a:r>
            <a:r>
              <a:rPr dirty="0" sz="1650" spc="-27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known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of </a:t>
            </a:r>
            <a:r>
              <a:rPr dirty="0" u="heavy" sz="1300" spc="-4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John </a:t>
            </a:r>
            <a:r>
              <a:rPr dirty="0" u="heavy" sz="1300" spc="-7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Henarlckson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except that</a:t>
            </a:r>
            <a:r>
              <a:rPr dirty="0" sz="1300" spc="-70">
                <a:solidFill>
                  <a:srgbClr val="6E6E6E"/>
                </a:solidFill>
                <a:latin typeface="Courier New"/>
                <a:cs typeface="Courier New"/>
              </a:rPr>
              <a:t>,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probably</a:t>
            </a:r>
            <a:r>
              <a:rPr dirty="0" sz="1300" spc="-65">
                <a:solidFill>
                  <a:srgbClr val="6E6E6E"/>
                </a:solidFill>
                <a:latin typeface="Courier New"/>
                <a:cs typeface="Courier New"/>
              </a:rPr>
              <a:t>, </a:t>
            </a:r>
            <a:r>
              <a:rPr dirty="0" sz="1300" spc="-80">
                <a:solidFill>
                  <a:srgbClr val="959595"/>
                </a:solidFill>
                <a:latin typeface="Courier New"/>
                <a:cs typeface="Courier New"/>
              </a:rPr>
              <a:t>he</a:t>
            </a:r>
            <a:r>
              <a:rPr dirty="0" sz="1300" spc="-12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was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68375" y="6643310"/>
            <a:ext cx="624522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original owner </a:t>
            </a:r>
            <a:r>
              <a:rPr dirty="0" sz="1750" spc="-340">
                <a:solidFill>
                  <a:srgbClr val="959595"/>
                </a:solidFill>
                <a:latin typeface="Courier New"/>
                <a:cs typeface="Courier New"/>
              </a:rPr>
              <a:t>or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house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which</a:t>
            </a:r>
            <a:r>
              <a:rPr dirty="0" sz="1300" spc="-35">
                <a:solidFill>
                  <a:srgbClr val="595957"/>
                </a:solidFill>
                <a:latin typeface="Courier New"/>
                <a:cs typeface="Courier New"/>
              </a:rPr>
              <a:t>,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probably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, 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was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built </a:t>
            </a:r>
            <a:r>
              <a:rPr dirty="0" sz="1250" spc="5" b="1">
                <a:solidFill>
                  <a:srgbClr val="959595"/>
                </a:solidFill>
                <a:latin typeface="Courier New"/>
                <a:cs typeface="Courier New"/>
              </a:rPr>
              <a:t>ay</a:t>
            </a:r>
            <a:r>
              <a:rPr dirty="0" sz="1250" spc="-315" b="1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Thomas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58822" y="6853114"/>
            <a:ext cx="6252845" cy="129540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0320" marR="5080" indent="-8255">
              <a:lnSpc>
                <a:spcPct val="75600"/>
              </a:lnSpc>
              <a:spcBef>
                <a:spcPts val="480"/>
              </a:spcBef>
              <a:tabLst>
                <a:tab pos="901700" algn="l"/>
                <a:tab pos="2038350" algn="l"/>
                <a:tab pos="2571115" algn="l"/>
                <a:tab pos="4424045" algn="l"/>
              </a:tabLst>
            </a:pP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Wood</a:t>
            </a:r>
            <a:r>
              <a:rPr dirty="0" sz="1300" spc="-45">
                <a:solidFill>
                  <a:srgbClr val="6E6E6E"/>
                </a:solidFill>
                <a:latin typeface="Courier New"/>
                <a:cs typeface="Courier New"/>
              </a:rPr>
              <a:t>,</a:t>
            </a:r>
            <a:r>
              <a:rPr dirty="0" sz="1300" spc="-25">
                <a:solidFill>
                  <a:srgbClr val="6E6E6E"/>
                </a:solidFill>
                <a:latin typeface="Courier New"/>
                <a:cs typeface="Courier New"/>
              </a:rPr>
              <a:t> </a:t>
            </a:r>
            <a:r>
              <a:rPr dirty="0" sz="1200" spc="-20">
                <a:solidFill>
                  <a:srgbClr val="959595"/>
                </a:solidFill>
                <a:latin typeface="Times New Roman"/>
                <a:cs typeface="Times New Roman"/>
              </a:rPr>
              <a:t>the	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c</a:t>
            </a:r>
            <a:r>
              <a:rPr dirty="0" sz="1300" spc="-50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100">
                <a:solidFill>
                  <a:srgbClr val="959595"/>
                </a:solidFill>
                <a:latin typeface="Courier New"/>
                <a:cs typeface="Courier New"/>
              </a:rPr>
              <a:t>arpent</a:t>
            </a:r>
            <a:r>
              <a:rPr dirty="0" sz="1300" spc="-60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er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Reverend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Samuel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R</a:t>
            </a:r>
            <a:r>
              <a:rPr dirty="0" sz="1300" spc="-50">
                <a:solidFill>
                  <a:srgbClr val="6E6E6E"/>
                </a:solidFill>
                <a:latin typeface="Courier New"/>
                <a:cs typeface="Courier New"/>
              </a:rPr>
              <a:t>.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Ely was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minister of the 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Roslyn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Preseyterian</a:t>
            </a:r>
            <a:r>
              <a:rPr dirty="0" sz="1300" spc="3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Church	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from </a:t>
            </a:r>
            <a:r>
              <a:rPr dirty="0" sz="1300" spc="-20">
                <a:solidFill>
                  <a:srgbClr val="959595"/>
                </a:solidFill>
                <a:latin typeface="Courier New"/>
                <a:cs typeface="Courier New"/>
              </a:rPr>
              <a:t>1854</a:t>
            </a:r>
            <a:r>
              <a:rPr dirty="0" sz="1300" spc="-28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25">
                <a:solidFill>
                  <a:srgbClr val="959595"/>
                </a:solidFill>
                <a:latin typeface="Courier New"/>
                <a:cs typeface="Courier New"/>
              </a:rPr>
              <a:t>to</a:t>
            </a:r>
            <a:r>
              <a:rPr dirty="0" sz="1300" spc="-18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40">
                <a:solidFill>
                  <a:srgbClr val="959595"/>
                </a:solidFill>
                <a:latin typeface="Courier New"/>
                <a:cs typeface="Courier New"/>
              </a:rPr>
              <a:t>1870</a:t>
            </a:r>
            <a:r>
              <a:rPr dirty="0" sz="1300" spc="-4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50" spc="-25">
                <a:solidFill>
                  <a:srgbClr val="959595"/>
                </a:solidFill>
                <a:latin typeface="Arial"/>
                <a:cs typeface="Arial"/>
              </a:rPr>
              <a:t>o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viously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he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had 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other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income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beyond </a:t>
            </a:r>
            <a:r>
              <a:rPr dirty="0" sz="1300" spc="-90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ministerial </a:t>
            </a:r>
            <a:r>
              <a:rPr dirty="0" sz="1300" spc="-20">
                <a:solidFill>
                  <a:srgbClr val="959595"/>
                </a:solidFill>
                <a:latin typeface="Courier New"/>
                <a:cs typeface="Courier New"/>
              </a:rPr>
              <a:t>as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house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wes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one </a:t>
            </a:r>
            <a:r>
              <a:rPr dirty="0" sz="1300" spc="-50">
                <a:solidFill>
                  <a:srgbClr val="80807E"/>
                </a:solidFill>
                <a:latin typeface="Courier New"/>
                <a:cs typeface="Courier New"/>
              </a:rPr>
              <a:t>of</a:t>
            </a:r>
            <a:r>
              <a:rPr dirty="0" sz="1300" spc="140">
                <a:solidFill>
                  <a:srgbClr val="80807E"/>
                </a:solidFill>
                <a:latin typeface="Courier New"/>
                <a:cs typeface="Courier New"/>
              </a:rPr>
              <a:t> </a:t>
            </a:r>
            <a:r>
              <a:rPr dirty="0" sz="1300" spc="-90">
                <a:solidFill>
                  <a:srgbClr val="959595"/>
                </a:solidFill>
                <a:latin typeface="Courier New"/>
                <a:cs typeface="Courier New"/>
              </a:rPr>
              <a:t>the</a:t>
            </a:r>
            <a:endParaRPr sz="1300">
              <a:latin typeface="Courier New"/>
              <a:cs typeface="Courier New"/>
            </a:endParaRPr>
          </a:p>
          <a:p>
            <a:pPr marL="16510" marR="355600" indent="8890">
              <a:lnSpc>
                <a:spcPct val="74600"/>
              </a:lnSpc>
              <a:spcBef>
                <a:spcPts val="40"/>
              </a:spcBef>
              <a:tabLst>
                <a:tab pos="2580005" algn="l"/>
                <a:tab pos="4051935" algn="l"/>
              </a:tabLst>
            </a:pP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most ambitious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of</a:t>
            </a:r>
            <a:r>
              <a:rPr dirty="0" sz="1300" spc="12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its </a:t>
            </a:r>
            <a:r>
              <a:rPr dirty="0" sz="1300" spc="-15">
                <a:solidFill>
                  <a:srgbClr val="959595"/>
                </a:solidFill>
                <a:latin typeface="Courier New"/>
                <a:cs typeface="Courier New"/>
              </a:rPr>
              <a:t>day</a:t>
            </a:r>
            <a:r>
              <a:rPr dirty="0" sz="1300" spc="-1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He 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was </a:t>
            </a:r>
            <a:r>
              <a:rPr dirty="0" sz="750" spc="-20">
                <a:solidFill>
                  <a:srgbClr val="959595"/>
                </a:solidFill>
                <a:latin typeface="Arial"/>
                <a:cs typeface="Arial"/>
              </a:rPr>
              <a:t>Q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Princeton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alumnus </a:t>
            </a:r>
            <a:r>
              <a:rPr dirty="0" sz="1250" spc="-125" b="1">
                <a:solidFill>
                  <a:srgbClr val="959595"/>
                </a:solidFill>
                <a:latin typeface="Courier New"/>
                <a:cs typeface="Courier New"/>
              </a:rPr>
              <a:t>whosw1D1 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reputation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extended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beyond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the</a:t>
            </a:r>
            <a:r>
              <a:rPr dirty="0" sz="1300" spc="31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local</a:t>
            </a:r>
            <a:r>
              <a:rPr dirty="0" sz="1300" spc="-2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area</a:t>
            </a:r>
            <a:r>
              <a:rPr dirty="0" sz="1300" spc="-3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His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biography </a:t>
            </a:r>
            <a:r>
              <a:rPr dirty="0" sz="1300" spc="-25">
                <a:solidFill>
                  <a:srgbClr val="959595"/>
                </a:solidFill>
                <a:latin typeface="Courier New"/>
                <a:cs typeface="Courier New"/>
              </a:rPr>
              <a:t>ls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in</a:t>
            </a:r>
            <a:r>
              <a:rPr dirty="0" sz="1300" spc="-35">
                <a:solidFill>
                  <a:srgbClr val="595957"/>
                </a:solidFill>
                <a:latin typeface="Courier New"/>
                <a:cs typeface="Courier New"/>
              </a:rPr>
              <a:t>­ 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cluded </a:t>
            </a:r>
            <a:r>
              <a:rPr dirty="0" sz="1300" spc="-25">
                <a:solidFill>
                  <a:srgbClr val="959595"/>
                </a:solidFill>
                <a:latin typeface="Courier New"/>
                <a:cs typeface="Courier New"/>
              </a:rPr>
              <a:t>in </a:t>
            </a:r>
            <a:r>
              <a:rPr dirty="0" u="heavy" sz="1300" spc="-75">
                <a:solidFill>
                  <a:srgbClr val="959595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Appleton's Cyclopedia of </a:t>
            </a:r>
            <a:r>
              <a:rPr dirty="0" u="heavy" sz="1300" spc="-60">
                <a:solidFill>
                  <a:srgbClr val="959595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American </a:t>
            </a:r>
            <a:r>
              <a:rPr dirty="0" u="heavy" sz="1300" spc="-75">
                <a:solidFill>
                  <a:srgbClr val="959595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Biography</a:t>
            </a:r>
            <a:r>
              <a:rPr dirty="0" u="heavy" sz="1300" spc="-340">
                <a:solidFill>
                  <a:srgbClr val="959595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400" spc="-70">
                <a:solidFill>
                  <a:srgbClr val="959595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(</a:t>
            </a:r>
            <a:r>
              <a:rPr dirty="0" u="heavy" sz="1400" spc="-70">
                <a:solidFill>
                  <a:srgbClr val="6E6E6E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1</a:t>
            </a:r>
            <a:r>
              <a:rPr dirty="0" u="heavy" sz="1400" spc="-70">
                <a:solidFill>
                  <a:srgbClr val="959595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838)</a:t>
            </a:r>
            <a:r>
              <a:rPr dirty="0" u="heavy" sz="1400" spc="-70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.</a:t>
            </a:r>
            <a:endParaRPr sz="1400">
              <a:latin typeface="Courier New"/>
              <a:cs typeface="Courier New"/>
            </a:endParaRPr>
          </a:p>
          <a:p>
            <a:pPr marL="29845">
              <a:lnSpc>
                <a:spcPts val="1025"/>
              </a:lnSpc>
              <a:tabLst>
                <a:tab pos="4138929" algn="l"/>
              </a:tabLst>
            </a:pP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Residence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of Mrs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George </a:t>
            </a:r>
            <a:r>
              <a:rPr dirty="0" sz="1300" spc="-5">
                <a:solidFill>
                  <a:srgbClr val="959595"/>
                </a:solidFill>
                <a:latin typeface="Courier New"/>
                <a:cs typeface="Courier New"/>
              </a:rPr>
              <a:t>E</a:t>
            </a:r>
            <a:r>
              <a:rPr dirty="0" sz="1300" spc="-5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150" b="1">
                <a:solidFill>
                  <a:srgbClr val="959595"/>
                </a:solidFill>
                <a:latin typeface="Times New Roman"/>
                <a:cs typeface="Times New Roman"/>
              </a:rPr>
              <a:t>Br  </a:t>
            </a:r>
            <a:r>
              <a:rPr dirty="0" sz="1300" spc="-125" b="1">
                <a:solidFill>
                  <a:srgbClr val="959595"/>
                </a:solidFill>
                <a:latin typeface="Times New Roman"/>
                <a:cs typeface="Times New Roman"/>
              </a:rPr>
              <a:t>owe r </a:t>
            </a:r>
            <a:r>
              <a:rPr dirty="0" sz="1300" spc="-10" b="1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300" spc="-70" b="1">
                <a:solidFill>
                  <a:srgbClr val="595957"/>
                </a:solidFill>
                <a:latin typeface="Times New Roman"/>
                <a:cs typeface="Times New Roman"/>
              </a:rPr>
              <a:t>. </a:t>
            </a:r>
            <a:r>
              <a:rPr dirty="0" sz="1300" spc="-100" b="1">
                <a:solidFill>
                  <a:srgbClr val="80807E"/>
                </a:solidFill>
                <a:latin typeface="Times New Roman"/>
                <a:cs typeface="Times New Roman"/>
              </a:rPr>
              <a:t>&amp;JUlxJtt.aa	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Restored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and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enlarged</a:t>
            </a:r>
            <a:endParaRPr sz="1300">
              <a:latin typeface="Courier New"/>
              <a:cs typeface="Courier New"/>
            </a:endParaRPr>
          </a:p>
          <a:p>
            <a:pPr marL="116839">
              <a:lnSpc>
                <a:spcPts val="1380"/>
              </a:lnSpc>
            </a:pPr>
            <a:r>
              <a:rPr dirty="0" sz="1250" spc="65">
                <a:solidFill>
                  <a:srgbClr val="959595"/>
                </a:solidFill>
                <a:latin typeface="Courier New"/>
                <a:cs typeface="Courier New"/>
              </a:rPr>
              <a:t>y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present</a:t>
            </a:r>
            <a:r>
              <a:rPr dirty="0" sz="1300" spc="-114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owner</a:t>
            </a:r>
            <a:r>
              <a:rPr dirty="0" sz="1300" spc="-7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4870" y="8200947"/>
            <a:ext cx="49212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5">
                <a:solidFill>
                  <a:srgbClr val="959595"/>
                </a:solidFill>
                <a:latin typeface="Courier New"/>
                <a:cs typeface="Courier New"/>
              </a:rPr>
              <a:t>7</a:t>
            </a:r>
            <a:r>
              <a:rPr dirty="0" sz="1500" spc="-10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500" spc="-33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u="heavy" sz="1300" spc="-7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Ca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88410" y="8226378"/>
            <a:ext cx="459994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1760" algn="l"/>
                <a:tab pos="3108960" algn="l"/>
              </a:tabLst>
            </a:pPr>
            <a:r>
              <a:rPr dirty="0" u="heavy" sz="1300" spc="4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s</a:t>
            </a:r>
            <a:r>
              <a:rPr dirty="0" u="heavy" sz="1300" spc="-8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60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Smith</a:t>
            </a:r>
            <a:r>
              <a:rPr dirty="0" u="heavy" sz="1300" spc="-17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7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House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	</a:t>
            </a:r>
            <a:r>
              <a:rPr dirty="0" u="heavy" sz="1300" spc="-60">
                <a:solidFill>
                  <a:srgbClr val="959595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William</a:t>
            </a:r>
            <a:r>
              <a:rPr dirty="0" u="heavy" sz="1300" spc="-150">
                <a:solidFill>
                  <a:srgbClr val="959595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15">
                <a:solidFill>
                  <a:srgbClr val="959595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H</a:t>
            </a:r>
            <a:r>
              <a:rPr dirty="0" u="heavy" sz="1300" spc="-15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170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u="heavy" sz="1300" spc="-45">
                <a:solidFill>
                  <a:srgbClr val="959595"/>
                </a:solidFill>
                <a:uFill>
                  <a:solidFill>
                    <a:srgbClr val="959595"/>
                  </a:solidFill>
                </a:uFill>
                <a:latin typeface="Courier New"/>
                <a:cs typeface="Courier New"/>
              </a:rPr>
              <a:t>Smith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	</a:t>
            </a:r>
            <a:r>
              <a:rPr dirty="0" sz="1300" spc="-40">
                <a:solidFill>
                  <a:srgbClr val="6E6E6E"/>
                </a:solidFill>
                <a:latin typeface="Courier New"/>
                <a:cs typeface="Courier New"/>
              </a:rPr>
              <a:t>1</a:t>
            </a:r>
            <a:r>
              <a:rPr dirty="0" sz="1300" spc="-40">
                <a:solidFill>
                  <a:srgbClr val="959595"/>
                </a:solidFill>
                <a:latin typeface="Courier New"/>
                <a:cs typeface="Courier New"/>
              </a:rPr>
              <a:t>06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Main</a:t>
            </a:r>
            <a:r>
              <a:rPr dirty="0" sz="1300" spc="-17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Street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72915" y="8378963"/>
            <a:ext cx="21844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Ci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06040" y="8378963"/>
            <a:ext cx="485013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4955" indent="-262890">
              <a:lnSpc>
                <a:spcPct val="100000"/>
              </a:lnSpc>
              <a:spcBef>
                <a:spcPts val="100"/>
              </a:spcBef>
              <a:buClr>
                <a:srgbClr val="595957"/>
              </a:buClr>
              <a:buChar char="•"/>
              <a:tabLst>
                <a:tab pos="274955" algn="l"/>
                <a:tab pos="275590" algn="l"/>
              </a:tabLst>
            </a:pP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Original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owner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of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house 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was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James </a:t>
            </a:r>
            <a:r>
              <a:rPr dirty="0" sz="1300" spc="-40">
                <a:solidFill>
                  <a:srgbClr val="959595"/>
                </a:solidFill>
                <a:latin typeface="Courier New"/>
                <a:cs typeface="Courier New"/>
              </a:rPr>
              <a:t>Smith</a:t>
            </a:r>
            <a:r>
              <a:rPr dirty="0" sz="1300" spc="-40">
                <a:solidFill>
                  <a:srgbClr val="6E6E6E"/>
                </a:solidFill>
                <a:latin typeface="Courier New"/>
                <a:cs typeface="Courier New"/>
              </a:rPr>
              <a:t>,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the</a:t>
            </a:r>
            <a:r>
              <a:rPr dirty="0" sz="1300" spc="-44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local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77533" y="8534600"/>
            <a:ext cx="579882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5">
                <a:solidFill>
                  <a:srgbClr val="959595"/>
                </a:solidFill>
                <a:latin typeface="Courier New"/>
                <a:cs typeface="Courier New"/>
              </a:rPr>
              <a:t>tailor</a:t>
            </a:r>
            <a:r>
              <a:rPr dirty="0" sz="1300" spc="-55">
                <a:solidFill>
                  <a:srgbClr val="6E6E6E"/>
                </a:solidFill>
                <a:latin typeface="Courier New"/>
                <a:cs typeface="Courier New"/>
              </a:rPr>
              <a:t>, </a:t>
            </a: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who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was the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Commanding Officer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of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Hempstead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Har</a:t>
            </a:r>
            <a:r>
              <a:rPr dirty="0" sz="1300" spc="22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25">
                <a:solidFill>
                  <a:srgbClr val="959595"/>
                </a:solidFill>
                <a:latin typeface="Courier New"/>
                <a:cs typeface="Courier New"/>
              </a:rPr>
              <a:t>or</a:t>
            </a:r>
            <a:r>
              <a:rPr dirty="0" sz="1300" spc="-25">
                <a:solidFill>
                  <a:srgbClr val="595957"/>
                </a:solidFill>
                <a:latin typeface="Courier New"/>
                <a:cs typeface="Courier New"/>
              </a:rPr>
              <a:t>­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64330" y="8687185"/>
            <a:ext cx="569214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67275" algn="l"/>
              </a:tabLst>
            </a:pP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Flower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Hill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Militia Company </a:t>
            </a:r>
            <a:r>
              <a:rPr dirty="0" sz="1300" spc="-185">
                <a:solidFill>
                  <a:srgbClr val="959595"/>
                </a:solidFill>
                <a:latin typeface="Courier New"/>
                <a:cs typeface="Courier New"/>
              </a:rPr>
              <a:t>du.ring 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War </a:t>
            </a:r>
            <a:r>
              <a:rPr dirty="0" sz="1300" spc="-260">
                <a:solidFill>
                  <a:srgbClr val="959595"/>
                </a:solidFill>
                <a:latin typeface="Courier New"/>
                <a:cs typeface="Courier New"/>
              </a:rPr>
              <a:t>of'</a:t>
            </a:r>
            <a:r>
              <a:rPr dirty="0" sz="1300" spc="-39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265">
                <a:solidFill>
                  <a:srgbClr val="959595"/>
                </a:solidFill>
                <a:latin typeface="Courier New"/>
                <a:cs typeface="Courier New"/>
              </a:rPr>
              <a:t>1812</a:t>
            </a:r>
            <a:r>
              <a:rPr dirty="0" sz="1300" spc="11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26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The</a:t>
            </a:r>
            <a:r>
              <a:rPr dirty="0" sz="1300" spc="-10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house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68222" y="8782550"/>
            <a:ext cx="5885815" cy="292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30">
                <a:solidFill>
                  <a:srgbClr val="959595"/>
                </a:solidFill>
                <a:latin typeface="Courier New"/>
                <a:cs typeface="Courier New"/>
              </a:rPr>
              <a:t>was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 purchased</a:t>
            </a:r>
            <a:r>
              <a:rPr dirty="0" sz="1300" spc="10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by</a:t>
            </a:r>
            <a:r>
              <a:rPr dirty="0" sz="1300" spc="-16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William</a:t>
            </a:r>
            <a:r>
              <a:rPr dirty="0" sz="1300" spc="-9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750" spc="-270">
                <a:solidFill>
                  <a:srgbClr val="959595"/>
                </a:solidFill>
                <a:latin typeface="Courier New"/>
                <a:cs typeface="Courier New"/>
              </a:rPr>
              <a:t>a</a:t>
            </a:r>
            <a:r>
              <a:rPr dirty="0" sz="1750" spc="-27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750" spc="-480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sz="1300" spc="-140">
                <a:solidFill>
                  <a:srgbClr val="959595"/>
                </a:solidFill>
                <a:latin typeface="Courier New"/>
                <a:cs typeface="Courier New"/>
              </a:rPr>
              <a:t>S</a:t>
            </a:r>
            <a:r>
              <a:rPr dirty="0" sz="1300" spc="-64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59595"/>
                </a:solidFill>
                <a:latin typeface="Courier New"/>
                <a:cs typeface="Courier New"/>
              </a:rPr>
              <a:t>mith</a:t>
            </a:r>
            <a:r>
              <a:rPr dirty="0" sz="1300" spc="-45">
                <a:solidFill>
                  <a:srgbClr val="6E6E6E"/>
                </a:solidFill>
                <a:latin typeface="Courier New"/>
                <a:cs typeface="Courier New"/>
              </a:rPr>
              <a:t>,</a:t>
            </a:r>
            <a:r>
              <a:rPr dirty="0" sz="1300" spc="-190">
                <a:solidFill>
                  <a:srgbClr val="6E6E6E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the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local</a:t>
            </a:r>
            <a:r>
              <a:rPr dirty="0" sz="1300" spc="-4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90">
                <a:solidFill>
                  <a:srgbClr val="959595"/>
                </a:solidFill>
                <a:latin typeface="Courier New"/>
                <a:cs typeface="Courier New"/>
              </a:rPr>
              <a:t>blackamith</a:t>
            </a:r>
            <a:r>
              <a:rPr dirty="0" sz="1300" spc="-90">
                <a:solidFill>
                  <a:srgbClr val="595957"/>
                </a:solidFill>
                <a:latin typeface="Courier New"/>
                <a:cs typeface="Courier New"/>
              </a:rPr>
              <a:t>g</a:t>
            </a:r>
            <a:r>
              <a:rPr dirty="0" sz="1300" spc="114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who</a:t>
            </a:r>
            <a:r>
              <a:rPr dirty="0" sz="1300" spc="-19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was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68299" y="8973281"/>
            <a:ext cx="6168390" cy="69786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3970" marR="5080" indent="-1905">
              <a:lnSpc>
                <a:spcPct val="76000"/>
              </a:lnSpc>
              <a:spcBef>
                <a:spcPts val="520"/>
              </a:spcBef>
              <a:tabLst>
                <a:tab pos="1294130" algn="l"/>
                <a:tab pos="4414520" algn="l"/>
              </a:tabLst>
            </a:pP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not </a:t>
            </a:r>
            <a:r>
              <a:rPr dirty="0" sz="1300" spc="-55">
                <a:solidFill>
                  <a:srgbClr val="959595"/>
                </a:solidFill>
                <a:latin typeface="Courier New"/>
                <a:cs typeface="Courier New"/>
              </a:rPr>
              <a:t>related</a:t>
            </a:r>
            <a:r>
              <a:rPr dirty="0" sz="1300" spc="-55">
                <a:solidFill>
                  <a:srgbClr val="6E6E6E"/>
                </a:solidFill>
                <a:latin typeface="Courier New"/>
                <a:cs typeface="Courier New"/>
              </a:rPr>
              <a:t>,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in </a:t>
            </a:r>
            <a:r>
              <a:rPr dirty="0" sz="1450" spc="-100">
                <a:solidFill>
                  <a:srgbClr val="959595"/>
                </a:solidFill>
                <a:latin typeface="Courier New"/>
                <a:cs typeface="Courier New"/>
              </a:rPr>
              <a:t>1856</a:t>
            </a:r>
            <a:r>
              <a:rPr dirty="0" sz="1450" spc="-10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house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re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ained </a:t>
            </a:r>
            <a:r>
              <a:rPr dirty="0" sz="1300" spc="-25">
                <a:solidFill>
                  <a:srgbClr val="959595"/>
                </a:solidFill>
                <a:latin typeface="Courier New"/>
                <a:cs typeface="Courier New"/>
              </a:rPr>
              <a:t>in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the ownership </a:t>
            </a:r>
            <a:r>
              <a:rPr dirty="0" sz="1300" spc="-90">
                <a:solidFill>
                  <a:srgbClr val="959595"/>
                </a:solidFill>
                <a:latin typeface="Courier New"/>
                <a:cs typeface="Courier New"/>
              </a:rPr>
              <a:t>of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the  </a:t>
            </a:r>
            <a:r>
              <a:rPr dirty="0" sz="1250" spc="-15" b="1">
                <a:solidFill>
                  <a:srgbClr val="6E6E6E"/>
                </a:solidFill>
                <a:latin typeface="Courier New"/>
                <a:cs typeface="Courier New"/>
              </a:rPr>
              <a:t>l</a:t>
            </a:r>
            <a:r>
              <a:rPr dirty="0" sz="1250" spc="-15" b="1">
                <a:solidFill>
                  <a:srgbClr val="959595"/>
                </a:solidFill>
                <a:latin typeface="Courier New"/>
                <a:cs typeface="Courier New"/>
              </a:rPr>
              <a:t>atter's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descendants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until 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summer</a:t>
            </a:r>
            <a:r>
              <a:rPr dirty="0" sz="1300" spc="-125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of</a:t>
            </a:r>
            <a:r>
              <a:rPr dirty="0" sz="1300" spc="-10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6E6E6E"/>
                </a:solidFill>
                <a:latin typeface="Courier New"/>
                <a:cs typeface="Courier New"/>
              </a:rPr>
              <a:t>1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97</a:t>
            </a:r>
            <a:r>
              <a:rPr dirty="0" sz="1300" spc="-65">
                <a:solidFill>
                  <a:srgbClr val="6E6E6E"/>
                </a:solidFill>
                <a:latin typeface="Courier New"/>
                <a:cs typeface="Courier New"/>
              </a:rPr>
              <a:t>1.	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Owned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by </a:t>
            </a:r>
            <a:r>
              <a:rPr dirty="0" sz="1300">
                <a:solidFill>
                  <a:srgbClr val="959595"/>
                </a:solidFill>
                <a:latin typeface="Courier New"/>
                <a:cs typeface="Courier New"/>
              </a:rPr>
              <a:t>Dr</a:t>
            </a:r>
            <a:r>
              <a:rPr dirty="0" sz="130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950" spc="60">
                <a:solidFill>
                  <a:srgbClr val="959595"/>
                </a:solidFill>
                <a:latin typeface="Times New Roman"/>
                <a:cs typeface="Times New Roman"/>
              </a:rPr>
              <a:t>&amp;</a:t>
            </a:r>
            <a:r>
              <a:rPr dirty="0" sz="950" spc="85">
                <a:solidFill>
                  <a:srgbClr val="959595"/>
                </a:solidFill>
                <a:latin typeface="Times New Roman"/>
                <a:cs typeface="Times New Roman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Mrs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. 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Roger</a:t>
            </a:r>
            <a:r>
              <a:rPr dirty="0" sz="1300" spc="-11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Gerry</a:t>
            </a:r>
            <a:r>
              <a:rPr dirty="0" sz="1300" spc="-3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65">
                <a:solidFill>
                  <a:srgbClr val="959595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house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is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presently </a:t>
            </a:r>
            <a:r>
              <a:rPr dirty="0" sz="1300" spc="-70">
                <a:solidFill>
                  <a:srgbClr val="959595"/>
                </a:solidFill>
                <a:latin typeface="Courier New"/>
                <a:cs typeface="Courier New"/>
              </a:rPr>
              <a:t>under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study </a:t>
            </a:r>
            <a:r>
              <a:rPr dirty="0" sz="1300" spc="-85">
                <a:solidFill>
                  <a:srgbClr val="959595"/>
                </a:solidFill>
                <a:latin typeface="Courier New"/>
                <a:cs typeface="Courier New"/>
              </a:rPr>
              <a:t>preparatory </a:t>
            </a:r>
            <a:r>
              <a:rPr dirty="0" sz="1300" spc="-35">
                <a:solidFill>
                  <a:srgbClr val="959595"/>
                </a:solidFill>
                <a:latin typeface="Courier New"/>
                <a:cs typeface="Courier New"/>
              </a:rPr>
              <a:t>to </a:t>
            </a:r>
            <a:r>
              <a:rPr dirty="0" sz="1300" spc="-75">
                <a:solidFill>
                  <a:srgbClr val="959595"/>
                </a:solidFill>
                <a:latin typeface="Courier New"/>
                <a:cs typeface="Courier New"/>
              </a:rPr>
              <a:t>its  </a:t>
            </a:r>
            <a:r>
              <a:rPr dirty="0" sz="1300" spc="-50">
                <a:solidFill>
                  <a:srgbClr val="959595"/>
                </a:solidFill>
                <a:latin typeface="Courier New"/>
                <a:cs typeface="Courier New"/>
              </a:rPr>
              <a:t>early</a:t>
            </a:r>
            <a:r>
              <a:rPr dirty="0" sz="1300" spc="-110">
                <a:solidFill>
                  <a:srgbClr val="959595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59595"/>
                </a:solidFill>
                <a:latin typeface="Courier New"/>
                <a:cs typeface="Courier New"/>
              </a:rPr>
              <a:t>restoration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7630" y="652316"/>
            <a:ext cx="6533515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9890" algn="l"/>
                <a:tab pos="3665854" algn="l"/>
                <a:tab pos="5046345" algn="l"/>
              </a:tabLst>
            </a:pPr>
            <a:r>
              <a:rPr dirty="0" sz="1400" spc="-55">
                <a:solidFill>
                  <a:srgbClr val="999997"/>
                </a:solidFill>
                <a:latin typeface="Courier New"/>
                <a:cs typeface="Courier New"/>
              </a:rPr>
              <a:t>8</a:t>
            </a:r>
            <a:r>
              <a:rPr dirty="0" sz="1400" spc="-5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u="heavy" sz="1300" spc="-60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Obadiah </a:t>
            </a:r>
            <a:r>
              <a:rPr dirty="0" u="heavy" sz="1300" spc="20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Washinton</a:t>
            </a:r>
            <a:r>
              <a:rPr dirty="0" u="heavy" sz="1300" spc="-100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8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Valentine</a:t>
            </a:r>
            <a:r>
              <a:rPr dirty="0" u="heavy" sz="1300" spc="-1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8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House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	</a:t>
            </a:r>
            <a:r>
              <a:rPr dirty="0" u="heavy" sz="1850" spc="-305">
                <a:solidFill>
                  <a:srgbClr val="999997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w</a:t>
            </a:r>
            <a:r>
              <a:rPr dirty="0" u="heavy" sz="1850" spc="-305">
                <a:solidFill>
                  <a:srgbClr val="696969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850" spc="-39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u="heavy" sz="1300" spc="-60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Valentine)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	</a:t>
            </a:r>
            <a:r>
              <a:rPr dirty="0" sz="1400" spc="-80">
                <a:solidFill>
                  <a:srgbClr val="999997"/>
                </a:solidFill>
                <a:latin typeface="Courier New"/>
                <a:cs typeface="Courier New"/>
              </a:rPr>
              <a:t>105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Main</a:t>
            </a:r>
            <a:r>
              <a:rPr dirty="0" sz="1300" spc="-35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Street</a:t>
            </a:r>
            <a:r>
              <a:rPr dirty="0" sz="1300" spc="-5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8783" y="849405"/>
            <a:ext cx="559498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6510" algn="l"/>
              </a:tabLst>
            </a:pPr>
            <a:r>
              <a:rPr dirty="0" sz="1300" spc="-85" b="1">
                <a:solidFill>
                  <a:srgbClr val="999997"/>
                </a:solidFill>
                <a:latin typeface="Courier New"/>
                <a:cs typeface="Courier New"/>
              </a:rPr>
              <a:t>Circa </a:t>
            </a:r>
            <a:r>
              <a:rPr dirty="0" sz="1400" spc="40">
                <a:solidFill>
                  <a:srgbClr val="999997"/>
                </a:solidFill>
                <a:latin typeface="Courier New"/>
                <a:cs typeface="Courier New"/>
              </a:rPr>
              <a:t>l</a:t>
            </a:r>
            <a:r>
              <a:rPr dirty="0" sz="1400" spc="-26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500" spc="10">
                <a:solidFill>
                  <a:srgbClr val="999997"/>
                </a:solidFill>
                <a:latin typeface="Courier New"/>
                <a:cs typeface="Courier New"/>
              </a:rPr>
              <a:t>3</a:t>
            </a:r>
            <a:r>
              <a:rPr dirty="0" sz="1500" spc="-44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500" spc="1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0" b="1">
                <a:solidFill>
                  <a:srgbClr val="999997"/>
                </a:solidFill>
                <a:latin typeface="Courier New"/>
                <a:cs typeface="Courier New"/>
              </a:rPr>
              <a:t>ash!ngton </a:t>
            </a:r>
            <a:r>
              <a:rPr dirty="0" sz="1400" spc="-105">
                <a:solidFill>
                  <a:srgbClr val="999997"/>
                </a:solidFill>
                <a:latin typeface="Courier New"/>
                <a:cs typeface="Courier New"/>
              </a:rPr>
              <a:t>Val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ntine </a:t>
            </a:r>
            <a:r>
              <a:rPr dirty="0" sz="1300" spc="-45">
                <a:solidFill>
                  <a:srgbClr val="7B7B79"/>
                </a:solidFill>
                <a:latin typeface="Courier New"/>
                <a:cs typeface="Courier New"/>
              </a:rPr>
              <a:t>o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perated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his </a:t>
            </a:r>
            <a:r>
              <a:rPr dirty="0" sz="1300" spc="-40">
                <a:solidFill>
                  <a:srgbClr val="999997"/>
                </a:solidFill>
                <a:latin typeface="Courier New"/>
                <a:cs typeface="Courier New"/>
              </a:rPr>
              <a:t>family</a:t>
            </a:r>
            <a:r>
              <a:rPr dirty="0" sz="1300" spc="-40">
                <a:solidFill>
                  <a:srgbClr val="7B7B79"/>
                </a:solidFill>
                <a:latin typeface="Courier New"/>
                <a:cs typeface="Courier New"/>
              </a:rPr>
              <a:t>'</a:t>
            </a:r>
            <a:r>
              <a:rPr dirty="0" sz="1300" spc="-40">
                <a:solidFill>
                  <a:srgbClr val="999997"/>
                </a:solidFill>
                <a:latin typeface="Courier New"/>
                <a:cs typeface="Courier New"/>
              </a:rPr>
              <a:t>s</a:t>
            </a:r>
            <a:r>
              <a:rPr dirty="0" sz="1300" spc="-44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85" b="1">
                <a:solidFill>
                  <a:srgbClr val="999997"/>
                </a:solidFill>
                <a:latin typeface="Courier New"/>
                <a:cs typeface="Courier New"/>
              </a:rPr>
              <a:t>paper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3098" y="995377"/>
            <a:ext cx="580390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4800" algn="l"/>
              </a:tabLst>
            </a:pP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mill </a:t>
            </a:r>
            <a:r>
              <a:rPr dirty="0" sz="1250" spc="254">
                <a:solidFill>
                  <a:srgbClr val="999997"/>
                </a:solidFill>
                <a:latin typeface="Times New Roman"/>
                <a:cs typeface="Times New Roman"/>
              </a:rPr>
              <a:t>until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his </a:t>
            </a:r>
            <a:r>
              <a:rPr dirty="0" sz="1300" spc="5">
                <a:solidFill>
                  <a:srgbClr val="999997"/>
                </a:solidFill>
                <a:latin typeface="Courier New"/>
                <a:cs typeface="Courier New"/>
              </a:rPr>
              <a:t>death</a:t>
            </a:r>
            <a:r>
              <a:rPr dirty="0" sz="1300" spc="-29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20">
                <a:solidFill>
                  <a:srgbClr val="999997"/>
                </a:solidFill>
                <a:latin typeface="Courier New"/>
                <a:cs typeface="Courier New"/>
              </a:rPr>
              <a:t>in</a:t>
            </a:r>
            <a:r>
              <a:rPr dirty="0" sz="1300" spc="-26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600" spc="-10">
                <a:solidFill>
                  <a:srgbClr val="999997"/>
                </a:solidFill>
                <a:latin typeface="Times New Roman"/>
                <a:cs typeface="Times New Roman"/>
              </a:rPr>
              <a:t>1854</a:t>
            </a:r>
            <a:r>
              <a:rPr dirty="0" sz="1600" spc="-10">
                <a:solidFill>
                  <a:srgbClr val="595957"/>
                </a:solidFill>
                <a:latin typeface="Times New Roman"/>
                <a:cs typeface="Times New Roman"/>
              </a:rPr>
              <a:t>.	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house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remained </a:t>
            </a:r>
            <a:r>
              <a:rPr dirty="0" sz="1300" spc="-20">
                <a:solidFill>
                  <a:srgbClr val="999997"/>
                </a:solidFill>
                <a:latin typeface="Courier New"/>
                <a:cs typeface="Courier New"/>
              </a:rPr>
              <a:t>in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the</a:t>
            </a:r>
            <a:r>
              <a:rPr dirty="0" sz="1300" spc="-10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40">
                <a:solidFill>
                  <a:srgbClr val="999997"/>
                </a:solidFill>
                <a:latin typeface="Courier New"/>
                <a:cs typeface="Courier New"/>
              </a:rPr>
              <a:t>owner</a:t>
            </a:r>
            <a:r>
              <a:rPr dirty="0" sz="1300" spc="-40">
                <a:solidFill>
                  <a:srgbClr val="595957"/>
                </a:solidFill>
                <a:latin typeface="Courier New"/>
                <a:cs typeface="Courier New"/>
              </a:rPr>
              <a:t>­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7705" y="1186109"/>
            <a:ext cx="5981065" cy="114236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7145" marR="5080" indent="-1905">
              <a:lnSpc>
                <a:spcPct val="77000"/>
              </a:lnSpc>
              <a:spcBef>
                <a:spcPts val="459"/>
              </a:spcBef>
              <a:tabLst>
                <a:tab pos="1569085" algn="l"/>
                <a:tab pos="2758440" algn="l"/>
                <a:tab pos="3493770" algn="l"/>
                <a:tab pos="4584065" algn="l"/>
              </a:tabLst>
            </a:pP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ship of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Valentine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family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until 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the sale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of </a:t>
            </a:r>
            <a:r>
              <a:rPr dirty="0" sz="1300" spc="-10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William </a:t>
            </a:r>
            <a:r>
              <a:rPr dirty="0" sz="1300" spc="-40">
                <a:solidFill>
                  <a:srgbClr val="999997"/>
                </a:solidFill>
                <a:latin typeface="Courier New"/>
                <a:cs typeface="Courier New"/>
              </a:rPr>
              <a:t>M</a:t>
            </a:r>
            <a:r>
              <a:rPr dirty="0" sz="1300" spc="-40">
                <a:solidFill>
                  <a:srgbClr val="595957"/>
                </a:solidFill>
                <a:latin typeface="Courier New"/>
                <a:cs typeface="Courier New"/>
              </a:rPr>
              <a:t>. 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Valentine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holdings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early </a:t>
            </a:r>
            <a:r>
              <a:rPr dirty="0" sz="1300" spc="-25">
                <a:solidFill>
                  <a:srgbClr val="999997"/>
                </a:solidFill>
                <a:latin typeface="Courier New"/>
                <a:cs typeface="Courier New"/>
              </a:rPr>
              <a:t>in 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the</a:t>
            </a:r>
            <a:r>
              <a:rPr dirty="0" sz="1300" spc="8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present</a:t>
            </a:r>
            <a:r>
              <a:rPr dirty="0" sz="1300" spc="-11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40">
                <a:solidFill>
                  <a:srgbClr val="999997"/>
                </a:solidFill>
                <a:latin typeface="Courier New"/>
                <a:cs typeface="Courier New"/>
              </a:rPr>
              <a:t>century</a:t>
            </a:r>
            <a:r>
              <a:rPr dirty="0" sz="1300" spc="-4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Almo </a:t>
            </a:r>
            <a:r>
              <a:rPr dirty="0" sz="1200" spc="50">
                <a:solidFill>
                  <a:srgbClr val="999997"/>
                </a:solidFill>
                <a:latin typeface="Courier New"/>
                <a:cs typeface="Courier New"/>
              </a:rPr>
              <a:t>t </a:t>
            </a:r>
            <a:r>
              <a:rPr dirty="0" sz="1300" spc="-20">
                <a:solidFill>
                  <a:srgbClr val="999997"/>
                </a:solidFill>
                <a:latin typeface="Courier New"/>
                <a:cs typeface="Courier New"/>
              </a:rPr>
              <a:t>cer</a:t>
            </a:r>
            <a:r>
              <a:rPr dirty="0" sz="1300" spc="-20">
                <a:solidFill>
                  <a:srgbClr val="595957"/>
                </a:solidFill>
                <a:latin typeface="Courier New"/>
                <a:cs typeface="Courier New"/>
              </a:rPr>
              <a:t>­ 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tainly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house </a:t>
            </a:r>
            <a:r>
              <a:rPr dirty="0" sz="1300" spc="-35">
                <a:solidFill>
                  <a:srgbClr val="999997"/>
                </a:solidFill>
                <a:latin typeface="Courier New"/>
                <a:cs typeface="Courier New"/>
              </a:rPr>
              <a:t>was</a:t>
            </a:r>
            <a:r>
              <a:rPr dirty="0" sz="1300" spc="8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built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100" spc="-55">
                <a:solidFill>
                  <a:srgbClr val="999997"/>
                </a:solidFill>
                <a:latin typeface="Arial"/>
                <a:cs typeface="Arial"/>
              </a:rPr>
              <a:t>by	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Thomas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Wood</a:t>
            </a:r>
            <a:r>
              <a:rPr dirty="0" sz="1300" spc="-45">
                <a:solidFill>
                  <a:srgbClr val="7B7B79"/>
                </a:solidFill>
                <a:latin typeface="Courier New"/>
                <a:cs typeface="Courier New"/>
              </a:rPr>
              <a:t>, </a:t>
            </a:r>
            <a:r>
              <a:rPr dirty="0" sz="1300" spc="-40" b="1">
                <a:solidFill>
                  <a:srgbClr val="999997"/>
                </a:solidFill>
                <a:latin typeface="Courier New"/>
                <a:cs typeface="Courier New"/>
              </a:rPr>
              <a:t>a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local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carpenter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. 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Residence</a:t>
            </a:r>
            <a:r>
              <a:rPr dirty="0" sz="1300" spc="12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90">
                <a:solidFill>
                  <a:srgbClr val="999997"/>
                </a:solidFill>
                <a:latin typeface="Courier New"/>
                <a:cs typeface="Courier New"/>
              </a:rPr>
              <a:t>of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275">
                <a:solidFill>
                  <a:srgbClr val="999997"/>
                </a:solidFill>
                <a:latin typeface="Courier New"/>
                <a:cs typeface="Courier New"/>
              </a:rPr>
              <a:t>Dr</a:t>
            </a:r>
            <a:r>
              <a:rPr dirty="0" sz="1300" spc="-275">
                <a:solidFill>
                  <a:srgbClr val="595957"/>
                </a:solidFill>
                <a:latin typeface="Courier New"/>
                <a:cs typeface="Courier New"/>
              </a:rPr>
              <a:t>8	</a:t>
            </a:r>
            <a:r>
              <a:rPr dirty="0" sz="1100" spc="-60">
                <a:solidFill>
                  <a:srgbClr val="999997"/>
                </a:solidFill>
                <a:latin typeface="Times New Roman"/>
                <a:cs typeface="Times New Roman"/>
              </a:rPr>
              <a:t>&amp;  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Mrs</a:t>
            </a:r>
            <a:r>
              <a:rPr dirty="0" sz="1300" spc="-60">
                <a:solidFill>
                  <a:srgbClr val="696969"/>
                </a:solidFill>
                <a:latin typeface="Courier New"/>
                <a:cs typeface="Courier New"/>
              </a:rPr>
              <a:t>.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Ro</a:t>
            </a:r>
            <a:r>
              <a:rPr dirty="0" sz="1300" spc="-45">
                <a:solidFill>
                  <a:srgbClr val="B3B3B3"/>
                </a:solidFill>
                <a:latin typeface="Courier New"/>
                <a:cs typeface="Courier New"/>
              </a:rPr>
              <a:t>g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er</a:t>
            </a:r>
            <a:r>
              <a:rPr dirty="0" sz="1300" spc="-20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200" spc="65">
                <a:solidFill>
                  <a:srgbClr val="999997"/>
                </a:solidFill>
                <a:latin typeface="Courier New"/>
                <a:cs typeface="Courier New"/>
              </a:rPr>
              <a:t>G</a:t>
            </a:r>
            <a:r>
              <a:rPr dirty="0" sz="1200" spc="-10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>
                <a:solidFill>
                  <a:srgbClr val="999997"/>
                </a:solidFill>
                <a:latin typeface="Courier New"/>
                <a:cs typeface="Courier New"/>
              </a:rPr>
              <a:t>rry</a:t>
            </a:r>
            <a:r>
              <a:rPr dirty="0" sz="130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Restored </a:t>
            </a:r>
            <a:r>
              <a:rPr dirty="0" sz="1200" spc="-5">
                <a:solidFill>
                  <a:srgbClr val="999997"/>
                </a:solidFill>
                <a:latin typeface="Courier New"/>
                <a:cs typeface="Courier New"/>
              </a:rPr>
              <a:t>by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present</a:t>
            </a:r>
            <a:r>
              <a:rPr dirty="0" sz="1300" spc="2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owners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  <a:p>
            <a:pPr marL="23495">
              <a:lnSpc>
                <a:spcPts val="1540"/>
              </a:lnSpc>
              <a:spcBef>
                <a:spcPts val="665"/>
              </a:spcBef>
              <a:tabLst>
                <a:tab pos="3676015" algn="l"/>
              </a:tabLst>
            </a:pPr>
            <a:r>
              <a:rPr dirty="0" u="heavy" sz="1300" spc="-75">
                <a:solidFill>
                  <a:srgbClr val="999997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Myers </a:t>
            </a:r>
            <a:r>
              <a:rPr dirty="0" u="heavy" sz="1300" spc="-90">
                <a:solidFill>
                  <a:srgbClr val="999997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Valentine </a:t>
            </a:r>
            <a:r>
              <a:rPr dirty="0" u="heavy" sz="1300" spc="-55">
                <a:solidFill>
                  <a:srgbClr val="999997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House</a:t>
            </a:r>
            <a:r>
              <a:rPr dirty="0" u="heavy" sz="1300" spc="-55">
                <a:solidFill>
                  <a:srgbClr val="696969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,</a:t>
            </a:r>
            <a:r>
              <a:rPr dirty="0" sz="1300" spc="-55">
                <a:solidFill>
                  <a:srgbClr val="696969"/>
                </a:solidFill>
                <a:latin typeface="Courier New"/>
                <a:cs typeface="Courier New"/>
              </a:rPr>
              <a:t> </a:t>
            </a:r>
            <a:r>
              <a:rPr dirty="0" sz="1500" spc="-95">
                <a:solidFill>
                  <a:srgbClr val="999997"/>
                </a:solidFill>
                <a:latin typeface="Courier New"/>
                <a:cs typeface="Courier New"/>
              </a:rPr>
              <a:t>83</a:t>
            </a:r>
            <a:r>
              <a:rPr dirty="0" sz="1500" spc="-23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Main</a:t>
            </a:r>
            <a:r>
              <a:rPr dirty="0" sz="1300" spc="-17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40">
                <a:solidFill>
                  <a:srgbClr val="999997"/>
                </a:solidFill>
                <a:latin typeface="Courier New"/>
                <a:cs typeface="Courier New"/>
              </a:rPr>
              <a:t>Street</a:t>
            </a:r>
            <a:r>
              <a:rPr dirty="0" sz="1300" spc="-4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Built </a:t>
            </a:r>
            <a:r>
              <a:rPr dirty="0" sz="1500" spc="-160">
                <a:solidFill>
                  <a:srgbClr val="7B7B79"/>
                </a:solidFill>
                <a:latin typeface="Courier New"/>
                <a:cs typeface="Courier New"/>
              </a:rPr>
              <a:t>1</a:t>
            </a:r>
            <a:r>
              <a:rPr dirty="0" sz="1500" spc="-160">
                <a:solidFill>
                  <a:srgbClr val="999997"/>
                </a:solidFill>
                <a:latin typeface="Courier New"/>
                <a:cs typeface="Courier New"/>
              </a:rPr>
              <a:t>840</a:t>
            </a:r>
            <a:r>
              <a:rPr dirty="0" sz="1500" spc="-160">
                <a:solidFill>
                  <a:srgbClr val="595957"/>
                </a:solidFill>
                <a:latin typeface="Courier New"/>
                <a:cs typeface="Courier New"/>
              </a:rPr>
              <a:t>-</a:t>
            </a:r>
            <a:r>
              <a:rPr dirty="0" sz="1500" spc="-160">
                <a:solidFill>
                  <a:srgbClr val="999997"/>
                </a:solidFill>
                <a:latin typeface="Courier New"/>
                <a:cs typeface="Courier New"/>
              </a:rPr>
              <a:t>1845</a:t>
            </a:r>
            <a:r>
              <a:rPr dirty="0" sz="1500" spc="-16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500" spc="170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sz="1300" spc="-15">
                <a:solidFill>
                  <a:srgbClr val="999997"/>
                </a:solidFill>
                <a:latin typeface="Courier New"/>
                <a:cs typeface="Courier New"/>
              </a:rPr>
              <a:t>En</a:t>
            </a:r>
            <a:r>
              <a:rPr dirty="0" sz="1300" spc="-15">
                <a:solidFill>
                  <a:srgbClr val="696969"/>
                </a:solidFill>
                <a:latin typeface="Courier New"/>
                <a:cs typeface="Courier New"/>
              </a:rPr>
              <a:t>­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1420"/>
              </a:lnSpc>
              <a:tabLst>
                <a:tab pos="2574925" algn="l"/>
              </a:tabLst>
            </a:pPr>
            <a:r>
              <a:rPr dirty="0" u="heavy" sz="1400" spc="-130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larged</a:t>
            </a:r>
            <a:r>
              <a:rPr dirty="0" u="heavy" sz="1400" spc="-170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400" spc="-165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1865</a:t>
            </a:r>
            <a:r>
              <a:rPr dirty="0" u="heavy" sz="1400" spc="-165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-</a:t>
            </a:r>
            <a:r>
              <a:rPr dirty="0" u="heavy" sz="1400" spc="-165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187</a:t>
            </a:r>
            <a:r>
              <a:rPr dirty="0" u="heavy" sz="1400" spc="-165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,</a:t>
            </a:r>
            <a:r>
              <a:rPr dirty="0" sz="1400" spc="-165">
                <a:solidFill>
                  <a:srgbClr val="999997"/>
                </a:solidFill>
                <a:latin typeface="Courier New"/>
                <a:cs typeface="Courier New"/>
              </a:rPr>
              <a:t>0</a:t>
            </a:r>
            <a:r>
              <a:rPr dirty="0" sz="1400" spc="35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probaDly	</a:t>
            </a:r>
            <a:r>
              <a:rPr dirty="0" sz="1300" spc="60">
                <a:solidFill>
                  <a:srgbClr val="999997"/>
                </a:solidFill>
                <a:latin typeface="Courier New"/>
                <a:cs typeface="Courier New"/>
              </a:rPr>
              <a:t>y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John </a:t>
            </a:r>
            <a:r>
              <a:rPr dirty="0" sz="1400" spc="-114">
                <a:solidFill>
                  <a:srgbClr val="999997"/>
                </a:solidFill>
                <a:latin typeface="Courier New"/>
                <a:cs typeface="Courier New"/>
              </a:rPr>
              <a:t>Wood</a:t>
            </a:r>
            <a:r>
              <a:rPr dirty="0" sz="1400" spc="-114">
                <a:solidFill>
                  <a:srgbClr val="595957"/>
                </a:solidFill>
                <a:latin typeface="Courier New"/>
                <a:cs typeface="Courier New"/>
              </a:rPr>
              <a:t>, </a:t>
            </a:r>
            <a:r>
              <a:rPr dirty="0" sz="1300" spc="-10">
                <a:solidFill>
                  <a:srgbClr val="999997"/>
                </a:solidFill>
                <a:latin typeface="Courier New"/>
                <a:cs typeface="Courier New"/>
              </a:rPr>
              <a:t>a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local</a:t>
            </a:r>
            <a:r>
              <a:rPr dirty="0" sz="1300" spc="-49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carpenter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81925" y="2251152"/>
            <a:ext cx="587248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10">
                <a:solidFill>
                  <a:srgbClr val="B3B3B3"/>
                </a:solidFill>
                <a:latin typeface="Courier New"/>
                <a:cs typeface="Courier New"/>
              </a:rPr>
              <a:t>M</a:t>
            </a:r>
            <a:r>
              <a:rPr dirty="0" sz="1300" spc="10">
                <a:solidFill>
                  <a:srgbClr val="999997"/>
                </a:solidFill>
                <a:latin typeface="Courier New"/>
                <a:cs typeface="Courier New"/>
              </a:rPr>
              <a:t>yers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Valentine 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took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over 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the op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ration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of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family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paper</a:t>
            </a:r>
            <a:r>
              <a:rPr dirty="0" sz="1300" spc="-44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mill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3329" y="2355926"/>
            <a:ext cx="5912485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following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35">
                <a:solidFill>
                  <a:srgbClr val="999997"/>
                </a:solidFill>
                <a:latin typeface="Courier New"/>
                <a:cs typeface="Courier New"/>
              </a:rPr>
              <a:t>death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of 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his 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brother</a:t>
            </a:r>
            <a:r>
              <a:rPr dirty="0" sz="1300" spc="-55">
                <a:solidFill>
                  <a:srgbClr val="696969"/>
                </a:solidFill>
                <a:latin typeface="Courier New"/>
                <a:cs typeface="Courier New"/>
              </a:rPr>
              <a:t>,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Obadiah </a:t>
            </a:r>
            <a:r>
              <a:rPr dirty="0" sz="1300" spc="-200">
                <a:solidFill>
                  <a:srgbClr val="999997"/>
                </a:solidFill>
                <a:latin typeface="Courier New"/>
                <a:cs typeface="Courier New"/>
              </a:rPr>
              <a:t>WashingtOl'l</a:t>
            </a:r>
            <a:r>
              <a:rPr dirty="0" sz="1300" spc="-200">
                <a:solidFill>
                  <a:srgbClr val="696969"/>
                </a:solidFill>
                <a:latin typeface="Courier New"/>
                <a:cs typeface="Courier New"/>
              </a:rPr>
              <a:t>, </a:t>
            </a:r>
            <a:r>
              <a:rPr dirty="0" sz="1300" spc="-5">
                <a:solidFill>
                  <a:srgbClr val="999997"/>
                </a:solidFill>
                <a:latin typeface="Courier New"/>
                <a:cs typeface="Courier New"/>
              </a:rPr>
              <a:t>in</a:t>
            </a:r>
            <a:r>
              <a:rPr dirty="0" sz="1300" spc="-49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700" spc="-250">
                <a:solidFill>
                  <a:srgbClr val="999997"/>
                </a:solidFill>
                <a:latin typeface="Courier New"/>
                <a:cs typeface="Courier New"/>
              </a:rPr>
              <a:t>185</a:t>
            </a:r>
            <a:r>
              <a:rPr dirty="0" sz="1700" spc="-25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700" spc="-250">
                <a:solidFill>
                  <a:srgbClr val="999997"/>
                </a:solidFill>
                <a:latin typeface="Courier New"/>
                <a:cs typeface="Courier New"/>
              </a:rPr>
              <a:t>4</a:t>
            </a:r>
            <a:endParaRPr sz="17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0918" y="2413443"/>
            <a:ext cx="6167755" cy="983615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475615">
              <a:lnSpc>
                <a:spcPct val="100000"/>
              </a:lnSpc>
              <a:spcBef>
                <a:spcPts val="800"/>
              </a:spcBef>
            </a:pP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Residence </a:t>
            </a:r>
            <a:r>
              <a:rPr dirty="0" sz="1350" spc="-114">
                <a:solidFill>
                  <a:srgbClr val="999997"/>
                </a:solidFill>
                <a:latin typeface="Courier New"/>
                <a:cs typeface="Courier New"/>
              </a:rPr>
              <a:t>of </a:t>
            </a:r>
            <a:r>
              <a:rPr dirty="0" sz="1450" spc="-185">
                <a:solidFill>
                  <a:srgbClr val="999997"/>
                </a:solidFill>
                <a:latin typeface="Courier New"/>
                <a:cs typeface="Courier New"/>
              </a:rPr>
              <a:t>Mr</a:t>
            </a:r>
            <a:r>
              <a:rPr dirty="0" sz="1450" spc="-185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100" spc="-60">
                <a:solidFill>
                  <a:srgbClr val="999997"/>
                </a:solidFill>
                <a:latin typeface="Times New Roman"/>
                <a:cs typeface="Times New Roman"/>
              </a:rPr>
              <a:t>&amp; 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Mrs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Donald </a:t>
            </a:r>
            <a:r>
              <a:rPr dirty="0" sz="1750" spc="-220">
                <a:solidFill>
                  <a:srgbClr val="999997"/>
                </a:solidFill>
                <a:latin typeface="Courier New"/>
                <a:cs typeface="Courier New"/>
              </a:rPr>
              <a:t>o</a:t>
            </a:r>
            <a:r>
              <a:rPr dirty="0" sz="1750" spc="-22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750" spc="-360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Horn</a:t>
            </a:r>
            <a:r>
              <a:rPr dirty="0" sz="1300" spc="-5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  <a:p>
            <a:pPr marL="476250" marR="5080" indent="-464184">
              <a:lnSpc>
                <a:spcPct val="72500"/>
              </a:lnSpc>
              <a:spcBef>
                <a:spcPts val="1095"/>
              </a:spcBef>
              <a:tabLst>
                <a:tab pos="478155" algn="l"/>
                <a:tab pos="1934845" algn="l"/>
                <a:tab pos="2305685" algn="l"/>
                <a:tab pos="2486025" algn="l"/>
                <a:tab pos="3768725" algn="l"/>
              </a:tabLst>
            </a:pPr>
            <a:r>
              <a:rPr dirty="0" sz="1500" spc="-135">
                <a:solidFill>
                  <a:srgbClr val="999997"/>
                </a:solidFill>
                <a:latin typeface="Courier New"/>
                <a:cs typeface="Courier New"/>
              </a:rPr>
              <a:t>10</a:t>
            </a:r>
            <a:r>
              <a:rPr dirty="0" sz="1500" spc="-135">
                <a:solidFill>
                  <a:srgbClr val="696969"/>
                </a:solidFill>
                <a:latin typeface="Courier New"/>
                <a:cs typeface="Courier New"/>
              </a:rPr>
              <a:t>.		</a:t>
            </a:r>
            <a:r>
              <a:rPr dirty="0" u="heavy" sz="1300" spc="-75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Leonard</a:t>
            </a:r>
            <a:r>
              <a:rPr dirty="0" u="heavy" sz="1300" spc="-80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55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Thorn</a:t>
            </a:r>
            <a:r>
              <a:rPr dirty="0" u="heavy" sz="1300" spc="-55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	</a:t>
            </a:r>
            <a:r>
              <a:rPr dirty="0" sz="1400" spc="-90">
                <a:solidFill>
                  <a:srgbClr val="999997"/>
                </a:solidFill>
                <a:latin typeface="Courier New"/>
                <a:cs typeface="Courier New"/>
              </a:rPr>
              <a:t>Two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houses</a:t>
            </a:r>
            <a:r>
              <a:rPr dirty="0" sz="1300" spc="-12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owned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100" spc="-50">
                <a:solidFill>
                  <a:srgbClr val="999997"/>
                </a:solidFill>
                <a:latin typeface="Arial"/>
                <a:cs typeface="Arial"/>
              </a:rPr>
              <a:t>by	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Leonard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Thorn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are shown</a:t>
            </a:r>
            <a:r>
              <a:rPr dirty="0" sz="1300" spc="-16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on  </a:t>
            </a:r>
            <a:r>
              <a:rPr dirty="0" sz="1350" spc="-150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250" spc="-220">
                <a:solidFill>
                  <a:srgbClr val="999997"/>
                </a:solidFill>
                <a:latin typeface="Courier New"/>
                <a:cs typeface="Courier New"/>
              </a:rPr>
              <a:t>:ma</a:t>
            </a:r>
            <a:r>
              <a:rPr dirty="0" sz="1250" spc="-61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250" spc="-150">
                <a:solidFill>
                  <a:srgbClr val="999997"/>
                </a:solidFill>
                <a:latin typeface="Courier New"/>
                <a:cs typeface="Courier New"/>
              </a:rPr>
              <a:t>p</a:t>
            </a:r>
            <a:r>
              <a:rPr dirty="0" sz="1250" spc="-150">
                <a:solidFill>
                  <a:srgbClr val="7B7B79"/>
                </a:solidFill>
                <a:latin typeface="Courier New"/>
                <a:cs typeface="Courier New"/>
              </a:rPr>
              <a:t>D</a:t>
            </a:r>
            <a:r>
              <a:rPr dirty="0" sz="1250" spc="145">
                <a:solidFill>
                  <a:srgbClr val="7B7B79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together</a:t>
            </a:r>
            <a:r>
              <a:rPr dirty="0" sz="1300" spc="-60">
                <a:solidFill>
                  <a:srgbClr val="696969"/>
                </a:solidFill>
                <a:latin typeface="Courier New"/>
                <a:cs typeface="Courier New"/>
              </a:rPr>
              <a:t>;	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Thorn owned </a:t>
            </a:r>
            <a:r>
              <a:rPr dirty="0" sz="1300" spc="-10">
                <a:solidFill>
                  <a:srgbClr val="999997"/>
                </a:solidFill>
                <a:latin typeface="Courier New"/>
                <a:cs typeface="Courier New"/>
              </a:rPr>
              <a:t>a </a:t>
            </a:r>
            <a:r>
              <a:rPr dirty="0" sz="1300" spc="-90">
                <a:solidFill>
                  <a:srgbClr val="999997"/>
                </a:solidFill>
                <a:latin typeface="Courier New"/>
                <a:cs typeface="Courier New"/>
              </a:rPr>
              <a:t>large </a:t>
            </a:r>
            <a:r>
              <a:rPr dirty="0" sz="1300" spc="-40">
                <a:solidFill>
                  <a:srgbClr val="7B7B79"/>
                </a:solidFill>
                <a:latin typeface="Courier New"/>
                <a:cs typeface="Courier New"/>
              </a:rPr>
              <a:t>l</a:t>
            </a:r>
            <a:r>
              <a:rPr dirty="0" sz="1300" spc="-40">
                <a:solidFill>
                  <a:srgbClr val="999997"/>
                </a:solidFill>
                <a:latin typeface="Courier New"/>
                <a:cs typeface="Courier New"/>
              </a:rPr>
              <a:t>ivery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stable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and </a:t>
            </a:r>
            <a:r>
              <a:rPr dirty="0" sz="1400" spc="-105">
                <a:solidFill>
                  <a:srgbClr val="999997"/>
                </a:solidFill>
                <a:latin typeface="Courier New"/>
                <a:cs typeface="Courier New"/>
              </a:rPr>
              <a:t>was 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the</a:t>
            </a:r>
            <a:r>
              <a:rPr dirty="0" sz="1300" spc="-9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local</a:t>
            </a:r>
            <a:r>
              <a:rPr dirty="0" sz="1300" spc="-1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mortician</a:t>
            </a:r>
            <a:r>
              <a:rPr dirty="0" sz="1300" spc="-70">
                <a:solidFill>
                  <a:srgbClr val="595957"/>
                </a:solidFill>
                <a:latin typeface="Courier New"/>
                <a:cs typeface="Courier New"/>
              </a:rPr>
              <a:t>.		</a:t>
            </a:r>
            <a:r>
              <a:rPr dirty="0" sz="1300" spc="135" b="1">
                <a:solidFill>
                  <a:srgbClr val="999997"/>
                </a:solidFill>
                <a:latin typeface="Times New Roman"/>
                <a:cs typeface="Times New Roman"/>
              </a:rPr>
              <a:t>Xuxaxkxhxha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5496" y="3420460"/>
            <a:ext cx="1507490" cy="43434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15875" marR="5080" indent="-3810">
              <a:lnSpc>
                <a:spcPct val="69500"/>
              </a:lnSpc>
              <a:spcBef>
                <a:spcPts val="760"/>
              </a:spcBef>
            </a:pPr>
            <a:r>
              <a:rPr dirty="0" u="heavy" sz="1800" spc="-14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Times New Roman"/>
                <a:cs typeface="Times New Roman"/>
              </a:rPr>
              <a:t>#94</a:t>
            </a:r>
            <a:r>
              <a:rPr dirty="0" sz="1800" spc="-145">
                <a:solidFill>
                  <a:srgbClr val="999997"/>
                </a:solidFill>
                <a:latin typeface="Times New Roman"/>
                <a:cs typeface="Times New Roman"/>
              </a:rPr>
              <a:t> </a:t>
            </a:r>
            <a:r>
              <a:rPr dirty="0" u="heavy" sz="1350" spc="-135" b="1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Main</a:t>
            </a:r>
            <a:r>
              <a:rPr dirty="0" sz="1350" spc="-135" b="1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u="heavy" sz="1300" spc="-55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Street</a:t>
            </a:r>
            <a:r>
              <a:rPr dirty="0" u="heavy" sz="1300" spc="-55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. 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u="heavy" sz="1300" spc="-7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Residence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of</a:t>
            </a:r>
            <a:r>
              <a:rPr dirty="0" sz="1300" spc="1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Mr</a:t>
            </a:r>
            <a:r>
              <a:rPr dirty="0" sz="1300" spc="-8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87706" y="3471322"/>
            <a:ext cx="4070350" cy="384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>
              <a:lnSpc>
                <a:spcPts val="1440"/>
              </a:lnSpc>
              <a:spcBef>
                <a:spcPts val="100"/>
              </a:spcBef>
            </a:pP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Built about </a:t>
            </a:r>
            <a:r>
              <a:rPr dirty="0" sz="1400" spc="-85">
                <a:solidFill>
                  <a:srgbClr val="7B7B79"/>
                </a:solidFill>
                <a:latin typeface="Courier New"/>
                <a:cs typeface="Courier New"/>
              </a:rPr>
              <a:t>1</a:t>
            </a:r>
            <a:r>
              <a:rPr dirty="0" sz="1400" spc="-85">
                <a:solidFill>
                  <a:srgbClr val="999997"/>
                </a:solidFill>
                <a:latin typeface="Courier New"/>
                <a:cs typeface="Courier New"/>
              </a:rPr>
              <a:t>825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with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aome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later</a:t>
            </a:r>
            <a:r>
              <a:rPr dirty="0" sz="1300" spc="-29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additions</a:t>
            </a:r>
            <a:r>
              <a:rPr dirty="0" sz="1300" spc="-4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1380"/>
              </a:lnSpc>
            </a:pPr>
            <a:r>
              <a:rPr dirty="0" sz="1050" spc="-50">
                <a:solidFill>
                  <a:srgbClr val="999997"/>
                </a:solidFill>
                <a:latin typeface="Times New Roman"/>
                <a:cs typeface="Times New Roman"/>
              </a:rPr>
              <a:t>&amp; 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Mrs</a:t>
            </a:r>
            <a:r>
              <a:rPr dirty="0" sz="1300" spc="-55">
                <a:solidFill>
                  <a:srgbClr val="696969"/>
                </a:solidFill>
                <a:latin typeface="Courier New"/>
                <a:cs typeface="Courier New"/>
              </a:rPr>
              <a:t>.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Joseph </a:t>
            </a:r>
            <a:r>
              <a:rPr dirty="0" sz="1350" spc="-40">
                <a:solidFill>
                  <a:srgbClr val="999997"/>
                </a:solidFill>
                <a:latin typeface="Courier New"/>
                <a:cs typeface="Courier New"/>
              </a:rPr>
              <a:t>H</a:t>
            </a:r>
            <a:r>
              <a:rPr dirty="0" sz="1350" spc="-4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350" spc="-195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Brown</a:t>
            </a:r>
            <a:r>
              <a:rPr dirty="0" sz="1300" spc="-7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2330" y="3941793"/>
            <a:ext cx="6411595" cy="844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0910">
              <a:lnSpc>
                <a:spcPts val="1305"/>
              </a:lnSpc>
              <a:spcBef>
                <a:spcPts val="100"/>
              </a:spcBef>
              <a:tabLst>
                <a:tab pos="2582545" algn="l"/>
                <a:tab pos="3873500" algn="l"/>
                <a:tab pos="4234180" algn="l"/>
                <a:tab pos="5413375" algn="l"/>
              </a:tabLst>
            </a:pPr>
            <a:r>
              <a:rPr dirty="0" u="heavy" sz="1250" spc="45">
                <a:solidFill>
                  <a:srgbClr val="B3B3B3"/>
                </a:solidFill>
                <a:uFill>
                  <a:solidFill>
                    <a:srgbClr val="7B7B79"/>
                  </a:solidFill>
                </a:uFill>
                <a:latin typeface="Arial"/>
                <a:cs typeface="Arial"/>
              </a:rPr>
              <a:t>#</a:t>
            </a:r>
            <a:r>
              <a:rPr dirty="0" u="heavy" sz="1250" spc="45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Arial"/>
                <a:cs typeface="Arial"/>
              </a:rPr>
              <a:t>88  </a:t>
            </a:r>
            <a:r>
              <a:rPr dirty="0" u="heavy" sz="1250" spc="35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Times New Roman"/>
                <a:cs typeface="Times New Roman"/>
              </a:rPr>
              <a:t>Main</a:t>
            </a:r>
            <a:r>
              <a:rPr dirty="0" u="heavy" sz="1250" spc="380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50" spc="60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Times New Roman"/>
                <a:cs typeface="Times New Roman"/>
              </a:rPr>
              <a:t>Str  </a:t>
            </a:r>
            <a:r>
              <a:rPr dirty="0" u="heavy" sz="1250" spc="85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Times New Roman"/>
                <a:cs typeface="Times New Roman"/>
              </a:rPr>
              <a:t>ee</a:t>
            </a:r>
            <a:r>
              <a:rPr dirty="0" u="heavy" sz="1250" spc="-170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50" spc="20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heavy" sz="1250" spc="180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50" spc="-25">
                <a:solidFill>
                  <a:srgbClr val="7B7B79"/>
                </a:solidFill>
                <a:uFill>
                  <a:solidFill>
                    <a:srgbClr val="7B7B79"/>
                  </a:solidFill>
                </a:uFill>
                <a:latin typeface="Times New Roman"/>
                <a:cs typeface="Times New Roman"/>
              </a:rPr>
              <a:t>!</a:t>
            </a:r>
            <a:r>
              <a:rPr dirty="0" sz="1250" spc="-25">
                <a:solidFill>
                  <a:srgbClr val="7B7B79"/>
                </a:solidFill>
                <a:latin typeface="Times New Roman"/>
                <a:cs typeface="Times New Roman"/>
              </a:rPr>
              <a:t>.	</a:t>
            </a:r>
            <a:r>
              <a:rPr dirty="0" sz="1250" spc="40">
                <a:solidFill>
                  <a:srgbClr val="999997"/>
                </a:solidFill>
                <a:latin typeface="Times New Roman"/>
                <a:cs typeface="Times New Roman"/>
              </a:rPr>
              <a:t>The </a:t>
            </a:r>
            <a:r>
              <a:rPr dirty="0" sz="1250" spc="140">
                <a:solidFill>
                  <a:srgbClr val="999997"/>
                </a:solidFill>
                <a:latin typeface="Times New Roman"/>
                <a:cs typeface="Times New Roman"/>
              </a:rPr>
              <a:t> 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lar</a:t>
            </a:r>
            <a:r>
              <a:rPr dirty="0" sz="1300" spc="-65">
                <a:solidFill>
                  <a:srgbClr val="B3B3B3"/>
                </a:solidFill>
                <a:latin typeface="Courier New"/>
                <a:cs typeface="Courier New"/>
              </a:rPr>
              <a:t>g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er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250" spc="50">
                <a:solidFill>
                  <a:srgbClr val="999997"/>
                </a:solidFill>
                <a:latin typeface="Times New Roman"/>
                <a:cs typeface="Times New Roman"/>
              </a:rPr>
              <a:t>of	</a:t>
            </a:r>
            <a:r>
              <a:rPr dirty="0" sz="1100" spc="45">
                <a:solidFill>
                  <a:srgbClr val="999997"/>
                </a:solidFill>
                <a:latin typeface="Arial"/>
                <a:cs typeface="Arial"/>
              </a:rPr>
              <a:t>the	</a:t>
            </a:r>
            <a:r>
              <a:rPr dirty="0" sz="1250" spc="60">
                <a:solidFill>
                  <a:srgbClr val="999997"/>
                </a:solidFill>
                <a:latin typeface="Times New Roman"/>
                <a:cs typeface="Times New Roman"/>
              </a:rPr>
              <a:t>two</a:t>
            </a:r>
            <a:r>
              <a:rPr dirty="0" sz="1250" spc="395">
                <a:solidFill>
                  <a:srgbClr val="999997"/>
                </a:solidFill>
                <a:latin typeface="Times New Roman"/>
                <a:cs typeface="Times New Roman"/>
              </a:rPr>
              <a:t> </a:t>
            </a:r>
            <a:r>
              <a:rPr dirty="0" sz="1300" spc="-35">
                <a:solidFill>
                  <a:srgbClr val="999997"/>
                </a:solidFill>
                <a:latin typeface="Courier New"/>
                <a:cs typeface="Courier New"/>
              </a:rPr>
              <a:t>houses</a:t>
            </a:r>
            <a:r>
              <a:rPr dirty="0" sz="1300" spc="-35">
                <a:solidFill>
                  <a:srgbClr val="696969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Built </a:t>
            </a:r>
            <a:r>
              <a:rPr dirty="0" sz="1250" spc="-50" b="1">
                <a:solidFill>
                  <a:srgbClr val="999997"/>
                </a:solidFill>
                <a:latin typeface="Times New Roman"/>
                <a:cs typeface="Times New Roman"/>
              </a:rPr>
              <a:t>c </a:t>
            </a:r>
            <a:r>
              <a:rPr dirty="0" sz="1250" spc="-35" b="1">
                <a:solidFill>
                  <a:srgbClr val="999997"/>
                </a:solidFill>
                <a:latin typeface="Times New Roman"/>
                <a:cs typeface="Times New Roman"/>
              </a:rPr>
              <a:t>i </a:t>
            </a:r>
            <a:r>
              <a:rPr dirty="0" sz="1250" spc="-50" b="1">
                <a:solidFill>
                  <a:srgbClr val="999997"/>
                </a:solidFill>
                <a:latin typeface="Times New Roman"/>
                <a:cs typeface="Times New Roman"/>
              </a:rPr>
              <a:t>r </a:t>
            </a:r>
            <a:r>
              <a:rPr dirty="0" sz="1250" spc="-50" b="1">
                <a:solidFill>
                  <a:srgbClr val="7B7B79"/>
                </a:solidFill>
                <a:latin typeface="Times New Roman"/>
                <a:cs typeface="Times New Roman"/>
              </a:rPr>
              <a:t>c</a:t>
            </a:r>
            <a:r>
              <a:rPr dirty="0" sz="1250" spc="-110" b="1">
                <a:solidFill>
                  <a:srgbClr val="7B7B79"/>
                </a:solidFill>
                <a:latin typeface="Times New Roman"/>
                <a:cs typeface="Times New Roman"/>
              </a:rPr>
              <a:t> </a:t>
            </a:r>
            <a:r>
              <a:rPr dirty="0" sz="1250" spc="-60" b="1">
                <a:solidFill>
                  <a:srgbClr val="999997"/>
                </a:solidFill>
                <a:latin typeface="Times New Roman"/>
                <a:cs typeface="Times New Roman"/>
              </a:rPr>
              <a:t>a</a:t>
            </a:r>
            <a:endParaRPr sz="1250">
              <a:latin typeface="Times New Roman"/>
              <a:cs typeface="Times New Roman"/>
            </a:endParaRPr>
          </a:p>
          <a:p>
            <a:pPr marL="928369">
              <a:lnSpc>
                <a:spcPts val="1290"/>
              </a:lnSpc>
              <a:tabLst>
                <a:tab pos="3496310" algn="l"/>
              </a:tabLst>
            </a:pPr>
            <a:r>
              <a:rPr dirty="0" u="heavy" sz="1400" spc="-9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1840</a:t>
            </a:r>
            <a:r>
              <a:rPr dirty="0" sz="1400" spc="-9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with</a:t>
            </a:r>
            <a:r>
              <a:rPr dirty="0" sz="1300" spc="-19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later</a:t>
            </a:r>
            <a:r>
              <a:rPr dirty="0" sz="1300" spc="-10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additions</a:t>
            </a:r>
            <a:r>
              <a:rPr dirty="0" sz="1300" spc="-4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Residence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of </a:t>
            </a:r>
            <a:r>
              <a:rPr dirty="0" sz="1450" spc="-185">
                <a:solidFill>
                  <a:srgbClr val="999997"/>
                </a:solidFill>
                <a:latin typeface="Courier New"/>
                <a:cs typeface="Courier New"/>
              </a:rPr>
              <a:t>Mr</a:t>
            </a:r>
            <a:r>
              <a:rPr dirty="0" sz="1450" spc="-185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100" spc="-35">
                <a:solidFill>
                  <a:srgbClr val="999997"/>
                </a:solidFill>
                <a:latin typeface="Times New Roman"/>
                <a:cs typeface="Times New Roman"/>
              </a:rPr>
              <a:t>&amp;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Mrs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300" spc="-35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John</a:t>
            </a:r>
            <a:endParaRPr sz="1300">
              <a:latin typeface="Courier New"/>
              <a:cs typeface="Courier New"/>
            </a:endParaRPr>
          </a:p>
          <a:p>
            <a:pPr marL="941069">
              <a:lnSpc>
                <a:spcPts val="1365"/>
              </a:lnSpc>
              <a:tabLst>
                <a:tab pos="2218055" algn="l"/>
                <a:tab pos="3136265" algn="l"/>
              </a:tabLst>
            </a:pPr>
            <a:r>
              <a:rPr dirty="0" sz="1100" spc="-35">
                <a:solidFill>
                  <a:srgbClr val="999997"/>
                </a:solidFill>
                <a:latin typeface="Arial"/>
                <a:cs typeface="Arial"/>
              </a:rPr>
              <a:t>J  </a:t>
            </a:r>
            <a:r>
              <a:rPr dirty="0" sz="1100" spc="-70">
                <a:solidFill>
                  <a:srgbClr val="696969"/>
                </a:solidFill>
                <a:latin typeface="Arial"/>
                <a:cs typeface="Arial"/>
              </a:rPr>
              <a:t>.,   </a:t>
            </a:r>
            <a:r>
              <a:rPr dirty="0" sz="1250" spc="-310">
                <a:solidFill>
                  <a:srgbClr val="999997"/>
                </a:solidFill>
                <a:latin typeface="Times New Roman"/>
                <a:cs typeface="Times New Roman"/>
              </a:rPr>
              <a:t>Mro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dirty="0" sz="1250" spc="95">
                <a:solidFill>
                  <a:srgbClr val="999997"/>
                </a:solidFill>
                <a:latin typeface="Times New Roman"/>
                <a:cs typeface="Times New Roman"/>
              </a:rPr>
              <a:t>el</a:t>
            </a:r>
            <a:r>
              <a:rPr dirty="0" sz="1250" spc="-85">
                <a:solidFill>
                  <a:srgbClr val="999997"/>
                </a:solidFill>
                <a:latin typeface="Times New Roman"/>
                <a:cs typeface="Times New Roman"/>
              </a:rPr>
              <a:t> </a:t>
            </a:r>
            <a:r>
              <a:rPr dirty="0" sz="1250" spc="65">
                <a:solidFill>
                  <a:srgbClr val="999997"/>
                </a:solidFill>
                <a:latin typeface="Times New Roman"/>
                <a:cs typeface="Times New Roman"/>
              </a:rPr>
              <a:t>and</a:t>
            </a:r>
            <a:r>
              <a:rPr dirty="0" sz="1250" spc="10">
                <a:solidFill>
                  <a:srgbClr val="999997"/>
                </a:solidFill>
                <a:latin typeface="Times New Roman"/>
                <a:cs typeface="Times New Roman"/>
              </a:rPr>
              <a:t> </a:t>
            </a:r>
            <a:r>
              <a:rPr dirty="0" sz="1250" spc="25">
                <a:solidFill>
                  <a:srgbClr val="595957"/>
                </a:solidFill>
                <a:latin typeface="Times New Roman"/>
                <a:cs typeface="Times New Roman"/>
              </a:rPr>
              <a:t>.	</a:t>
            </a:r>
            <a:r>
              <a:rPr dirty="0" sz="1250" spc="145">
                <a:solidFill>
                  <a:srgbClr val="999997"/>
                </a:solidFill>
                <a:latin typeface="Times New Roman"/>
                <a:cs typeface="Times New Roman"/>
              </a:rPr>
              <a:t>Restored	</a:t>
            </a:r>
            <a:r>
              <a:rPr dirty="0" sz="1250" spc="170">
                <a:solidFill>
                  <a:srgbClr val="999997"/>
                </a:solidFill>
                <a:latin typeface="Times New Roman"/>
                <a:cs typeface="Times New Roman"/>
              </a:rPr>
              <a:t>y </a:t>
            </a:r>
            <a:r>
              <a:rPr dirty="0" sz="1250" spc="135">
                <a:solidFill>
                  <a:srgbClr val="999997"/>
                </a:solidFill>
                <a:latin typeface="Times New Roman"/>
                <a:cs typeface="Times New Roman"/>
              </a:rPr>
              <a:t>the </a:t>
            </a:r>
            <a:r>
              <a:rPr dirty="0" sz="1250" spc="185">
                <a:solidFill>
                  <a:srgbClr val="999997"/>
                </a:solidFill>
                <a:latin typeface="Times New Roman"/>
                <a:cs typeface="Times New Roman"/>
              </a:rPr>
              <a:t>present</a:t>
            </a:r>
            <a:r>
              <a:rPr dirty="0" sz="1250" spc="640">
                <a:solidFill>
                  <a:srgbClr val="999997"/>
                </a:solidFill>
                <a:latin typeface="Times New Roman"/>
                <a:cs typeface="Times New Roman"/>
              </a:rPr>
              <a:t> 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owners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•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478155" algn="l"/>
                <a:tab pos="2751455" algn="l"/>
                <a:tab pos="4312920" algn="l"/>
              </a:tabLst>
            </a:pPr>
            <a:r>
              <a:rPr dirty="0" sz="1400" spc="-80">
                <a:solidFill>
                  <a:srgbClr val="999997"/>
                </a:solidFill>
                <a:latin typeface="Courier New"/>
                <a:cs typeface="Courier New"/>
              </a:rPr>
              <a:t>11</a:t>
            </a:r>
            <a:r>
              <a:rPr dirty="0" sz="1400" spc="-8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u="heavy" sz="1300" spc="-70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Henry </a:t>
            </a:r>
            <a:r>
              <a:rPr dirty="0" u="heavy" sz="1300" spc="15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W</a:t>
            </a:r>
            <a:r>
              <a:rPr dirty="0" u="heavy" sz="1300" spc="15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254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u="heavy" sz="1300" spc="-60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Courier New"/>
                <a:cs typeface="Courier New"/>
              </a:rPr>
              <a:t>Eastman</a:t>
            </a:r>
            <a:r>
              <a:rPr dirty="0" u="heavy" sz="1300" spc="-145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60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Courier New"/>
                <a:cs typeface="Courier New"/>
              </a:rPr>
              <a:t>House</a:t>
            </a:r>
            <a:r>
              <a:rPr dirty="0" u="heavy" sz="1300" spc="-60">
                <a:solidFill>
                  <a:srgbClr val="7B7B79"/>
                </a:solidFill>
                <a:uFill>
                  <a:solidFill>
                    <a:srgbClr val="7B7B79"/>
                  </a:solidFill>
                </a:uFill>
                <a:latin typeface="Courier New"/>
                <a:cs typeface="Courier New"/>
              </a:rPr>
              <a:t>,</a:t>
            </a:r>
            <a:r>
              <a:rPr dirty="0" sz="1300" spc="-60">
                <a:solidFill>
                  <a:srgbClr val="7B7B79"/>
                </a:solidFill>
                <a:latin typeface="Courier New"/>
                <a:cs typeface="Courier New"/>
              </a:rPr>
              <a:t>	</a:t>
            </a:r>
            <a:r>
              <a:rPr dirty="0" sz="1700" spc="-220">
                <a:solidFill>
                  <a:srgbClr val="999997"/>
                </a:solidFill>
                <a:latin typeface="Courier New"/>
                <a:cs typeface="Courier New"/>
              </a:rPr>
              <a:t>75</a:t>
            </a:r>
            <a:r>
              <a:rPr dirty="0" sz="1700" spc="-32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Main</a:t>
            </a:r>
            <a:r>
              <a:rPr dirty="0" sz="1300" spc="-9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Street</a:t>
            </a:r>
            <a:r>
              <a:rPr dirty="0" sz="1300" spc="-7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original</a:t>
            </a:r>
            <a:r>
              <a:rPr dirty="0" sz="1300" spc="-1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south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73314" y="4692002"/>
            <a:ext cx="55137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39360" algn="l"/>
              </a:tabLst>
            </a:pP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sectio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n</a:t>
            </a:r>
            <a:r>
              <a:rPr dirty="0" sz="1300" spc="-11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wa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s</a:t>
            </a:r>
            <a:r>
              <a:rPr dirty="0" sz="1300" spc="-15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u="heavy" sz="1300" spc="-5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Duil</a:t>
            </a:r>
            <a:r>
              <a:rPr dirty="0" u="heavy" sz="1300" spc="-50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t</a:t>
            </a:r>
            <a:r>
              <a:rPr dirty="0" u="heavy" sz="1300" spc="-120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65">
                <a:solidFill>
                  <a:srgbClr val="7B7B79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1</a:t>
            </a:r>
            <a:r>
              <a:rPr dirty="0" u="heavy" sz="1300" spc="-5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81</a:t>
            </a:r>
            <a:r>
              <a:rPr dirty="0" u="heavy" sz="1300" spc="-40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5</a:t>
            </a:r>
            <a:r>
              <a:rPr dirty="0" u="heavy" sz="1300" spc="-140">
                <a:solidFill>
                  <a:srgbClr val="59595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-</a:t>
            </a:r>
            <a:r>
              <a:rPr dirty="0" u="heavy" sz="1300" spc="30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1</a:t>
            </a:r>
            <a:r>
              <a:rPr dirty="0" u="heavy" sz="1300" spc="-140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2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2</a:t>
            </a:r>
            <a:r>
              <a:rPr dirty="0" u="heavy" sz="1300" spc="30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0</a:t>
            </a:r>
            <a:r>
              <a:rPr dirty="0" sz="1300" spc="-26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400" spc="-65">
                <a:solidFill>
                  <a:srgbClr val="999997"/>
                </a:solidFill>
                <a:latin typeface="Courier New"/>
                <a:cs typeface="Courier New"/>
              </a:rPr>
              <a:t>o</a:t>
            </a:r>
            <a:r>
              <a:rPr dirty="0" sz="1400" spc="-60">
                <a:solidFill>
                  <a:srgbClr val="999997"/>
                </a:solidFill>
                <a:latin typeface="Courier New"/>
                <a:cs typeface="Courier New"/>
              </a:rPr>
              <a:t>y</a:t>
            </a:r>
            <a:r>
              <a:rPr dirty="0" sz="1400" spc="-21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20">
                <a:solidFill>
                  <a:srgbClr val="999997"/>
                </a:solidFill>
                <a:latin typeface="Courier New"/>
                <a:cs typeface="Courier New"/>
              </a:rPr>
              <a:t>a</a:t>
            </a:r>
            <a:r>
              <a:rPr dirty="0" sz="1300" spc="-15">
                <a:solidFill>
                  <a:srgbClr val="999997"/>
                </a:solidFill>
                <a:latin typeface="Courier New"/>
                <a:cs typeface="Courier New"/>
              </a:rPr>
              <a:t>n</a:t>
            </a:r>
            <a:r>
              <a:rPr dirty="0" sz="1300" spc="-14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unidentifie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d</a:t>
            </a:r>
            <a:r>
              <a:rPr dirty="0" sz="1300" spc="10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50">
                <a:solidFill>
                  <a:srgbClr val="999997"/>
                </a:solidFill>
                <a:latin typeface="Courier New"/>
                <a:cs typeface="Courier New"/>
              </a:rPr>
              <a:t>owne</a:t>
            </a:r>
            <a:r>
              <a:rPr dirty="0" sz="1300" spc="-650">
                <a:solidFill>
                  <a:srgbClr val="999997"/>
                </a:solidFill>
                <a:latin typeface="Courier New"/>
                <a:cs typeface="Courier New"/>
              </a:rPr>
              <a:t>r</a:t>
            </a:r>
            <a:r>
              <a:rPr dirty="0" sz="1300" spc="7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300">
                <a:solidFill>
                  <a:srgbClr val="595957"/>
                </a:solidFill>
                <a:latin typeface="Courier New"/>
                <a:cs typeface="Courier New"/>
              </a:rPr>
              <a:t>	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Henry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7196" y="4860354"/>
            <a:ext cx="5796280" cy="67881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 indent="4445">
              <a:lnSpc>
                <a:spcPct val="74600"/>
              </a:lnSpc>
              <a:spcBef>
                <a:spcPts val="495"/>
              </a:spcBef>
              <a:tabLst>
                <a:tab pos="664210" algn="l"/>
              </a:tabLst>
            </a:pP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Western Eastman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enlarged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the house </a:t>
            </a:r>
            <a:r>
              <a:rPr dirty="0" sz="1300" spc="-35">
                <a:solidFill>
                  <a:srgbClr val="999997"/>
                </a:solidFill>
                <a:latin typeface="Courier New"/>
                <a:cs typeface="Courier New"/>
              </a:rPr>
              <a:t>to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north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about </a:t>
            </a:r>
            <a:r>
              <a:rPr dirty="0" sz="1300" spc="-30">
                <a:solidFill>
                  <a:srgbClr val="999997"/>
                </a:solidFill>
                <a:latin typeface="Courier New"/>
                <a:cs typeface="Courier New"/>
              </a:rPr>
              <a:t>1870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and  </a:t>
            </a:r>
            <a:r>
              <a:rPr dirty="0" sz="1150" spc="25">
                <a:solidFill>
                  <a:srgbClr val="999997"/>
                </a:solidFill>
                <a:latin typeface="Courier New"/>
                <a:cs typeface="Courier New"/>
              </a:rPr>
              <a:t>his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descendents </a:t>
            </a:r>
            <a:r>
              <a:rPr dirty="0" sz="1150" spc="15">
                <a:solidFill>
                  <a:srgbClr val="999997"/>
                </a:solidFill>
                <a:latin typeface="Courier New"/>
                <a:cs typeface="Courier New"/>
              </a:rPr>
              <a:t>enlar</a:t>
            </a:r>
            <a:r>
              <a:rPr dirty="0" sz="1150" spc="15">
                <a:solidFill>
                  <a:srgbClr val="B3B3B3"/>
                </a:solidFill>
                <a:latin typeface="Courier New"/>
                <a:cs typeface="Courier New"/>
              </a:rPr>
              <a:t>g</a:t>
            </a:r>
            <a:r>
              <a:rPr dirty="0" sz="1150" spc="15">
                <a:solidFill>
                  <a:srgbClr val="999997"/>
                </a:solidFill>
                <a:latin typeface="Courier New"/>
                <a:cs typeface="Courier New"/>
              </a:rPr>
              <a:t>ed </a:t>
            </a:r>
            <a:r>
              <a:rPr dirty="0" sz="1150" spc="30">
                <a:solidFill>
                  <a:srgbClr val="999997"/>
                </a:solidFill>
                <a:latin typeface="Courier New"/>
                <a:cs typeface="Courier New"/>
              </a:rPr>
              <a:t>it </a:t>
            </a:r>
            <a:r>
              <a:rPr dirty="0" sz="1300" spc="50">
                <a:solidFill>
                  <a:srgbClr val="999997"/>
                </a:solidFill>
                <a:latin typeface="Courier New"/>
                <a:cs typeface="Courier New"/>
              </a:rPr>
              <a:t>furthe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in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90">
                <a:solidFill>
                  <a:srgbClr val="999997"/>
                </a:solidFill>
                <a:latin typeface="Courier New"/>
                <a:cs typeface="Courier New"/>
              </a:rPr>
              <a:t>same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direction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about  </a:t>
            </a:r>
            <a:r>
              <a:rPr dirty="0" sz="1400" spc="-120">
                <a:solidFill>
                  <a:srgbClr val="999997"/>
                </a:solidFill>
                <a:latin typeface="Courier New"/>
                <a:cs typeface="Courier New"/>
              </a:rPr>
              <a:t>1890</a:t>
            </a:r>
            <a:r>
              <a:rPr dirty="0" sz="1400" spc="-12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400" spc="-130">
                <a:solidFill>
                  <a:srgbClr val="999997"/>
                </a:solidFill>
                <a:latin typeface="Courier New"/>
                <a:cs typeface="Courier New"/>
              </a:rPr>
              <a:t>Henry </a:t>
            </a:r>
            <a:r>
              <a:rPr dirty="0" sz="1400" spc="-70">
                <a:solidFill>
                  <a:srgbClr val="999997"/>
                </a:solidFill>
                <a:latin typeface="Courier New"/>
                <a:cs typeface="Courier New"/>
              </a:rPr>
              <a:t>W</a:t>
            </a:r>
            <a:r>
              <a:rPr dirty="0" sz="1400" spc="-70">
                <a:solidFill>
                  <a:srgbClr val="696969"/>
                </a:solidFill>
                <a:latin typeface="Courier New"/>
                <a:cs typeface="Courier New"/>
              </a:rPr>
              <a:t>.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Eastman </a:t>
            </a:r>
            <a:r>
              <a:rPr dirty="0" sz="1300" spc="-35">
                <a:solidFill>
                  <a:srgbClr val="999997"/>
                </a:solidFill>
                <a:latin typeface="Courier New"/>
                <a:cs typeface="Courier New"/>
              </a:rPr>
              <a:t>was </a:t>
            </a:r>
            <a:r>
              <a:rPr dirty="0" sz="1300" spc="-30">
                <a:solidFill>
                  <a:srgbClr val="999997"/>
                </a:solidFill>
                <a:latin typeface="Courier New"/>
                <a:cs typeface="Courier New"/>
              </a:rPr>
              <a:t>a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prominent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local lawyer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who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served  </a:t>
            </a:r>
            <a:r>
              <a:rPr dirty="0" sz="1250" spc="-10" b="1">
                <a:solidFill>
                  <a:srgbClr val="999997"/>
                </a:solidFill>
                <a:latin typeface="Courier New"/>
                <a:cs typeface="Courier New"/>
              </a:rPr>
              <a:t>as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President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of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Bar </a:t>
            </a:r>
            <a:r>
              <a:rPr dirty="0" sz="1300" spc="-185">
                <a:solidFill>
                  <a:srgbClr val="999997"/>
                </a:solidFill>
                <a:latin typeface="Courier New"/>
                <a:cs typeface="Courier New"/>
              </a:rPr>
              <a:t>Assooiat:i.on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of </a:t>
            </a:r>
            <a:r>
              <a:rPr dirty="0" sz="1300" spc="-170">
                <a:solidFill>
                  <a:srgbClr val="999997"/>
                </a:solidFill>
                <a:latin typeface="Courier New"/>
                <a:cs typeface="Courier New"/>
              </a:rPr>
              <a:t>Quetlns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County</a:t>
            </a:r>
            <a:r>
              <a:rPr dirty="0" sz="1300" spc="-60">
                <a:solidFill>
                  <a:srgbClr val="7B7B79"/>
                </a:solidFill>
                <a:latin typeface="Courier New"/>
                <a:cs typeface="Courier New"/>
              </a:rPr>
              <a:t>,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which</a:t>
            </a:r>
            <a:r>
              <a:rPr dirty="0" sz="1300" spc="-36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30">
                <a:solidFill>
                  <a:srgbClr val="999997"/>
                </a:solidFill>
                <a:latin typeface="Courier New"/>
                <a:cs typeface="Courier New"/>
              </a:rPr>
              <a:t>at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2809" y="5470694"/>
            <a:ext cx="5975985" cy="159512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8100" marR="5080" indent="2540">
              <a:lnSpc>
                <a:spcPct val="75600"/>
              </a:lnSpc>
              <a:spcBef>
                <a:spcPts val="480"/>
              </a:spcBef>
              <a:tabLst>
                <a:tab pos="2599690" algn="l"/>
                <a:tab pos="2783205" algn="l"/>
                <a:tab pos="5158740" algn="l"/>
                <a:tab pos="5621020" algn="l"/>
              </a:tabLst>
            </a:pP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that time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included</a:t>
            </a:r>
            <a:r>
              <a:rPr dirty="0" sz="1300" spc="25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200" spc="-70">
                <a:solidFill>
                  <a:srgbClr val="999997"/>
                </a:solidFill>
                <a:latin typeface="Courier New"/>
                <a:cs typeface="Courier New"/>
              </a:rPr>
              <a:t>Nasdau</a:t>
            </a:r>
            <a:r>
              <a:rPr dirty="0" sz="1200" spc="-33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200" spc="-13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200" spc="5">
                <a:solidFill>
                  <a:srgbClr val="999997"/>
                </a:solidFill>
                <a:latin typeface="Courier New"/>
                <a:cs typeface="Courier New"/>
              </a:rPr>
              <a:t>He </a:t>
            </a:r>
            <a:r>
              <a:rPr dirty="0" sz="1300" spc="-20">
                <a:solidFill>
                  <a:srgbClr val="999997"/>
                </a:solidFill>
                <a:latin typeface="Courier New"/>
                <a:cs typeface="Courier New"/>
              </a:rPr>
              <a:t>was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100">
                <a:solidFill>
                  <a:srgbClr val="999997"/>
                </a:solidFill>
                <a:latin typeface="Courier New"/>
                <a:cs typeface="Courier New"/>
              </a:rPr>
              <a:t>co</a:t>
            </a:r>
            <a:r>
              <a:rPr dirty="0" sz="1300" spc="-100">
                <a:solidFill>
                  <a:srgbClr val="595957"/>
                </a:solidFill>
                <a:latin typeface="Courier New"/>
                <a:cs typeface="Courier New"/>
              </a:rPr>
              <a:t>-</a:t>
            </a:r>
            <a:r>
              <a:rPr dirty="0" sz="1300" spc="-100">
                <a:solidFill>
                  <a:srgbClr val="999997"/>
                </a:solidFill>
                <a:latin typeface="Courier New"/>
                <a:cs typeface="Courier New"/>
              </a:rPr>
              <a:t>publiflher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of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the  </a:t>
            </a:r>
            <a:r>
              <a:rPr dirty="0" u="heavy" sz="1300" spc="-70">
                <a:solidFill>
                  <a:srgbClr val="999997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Roslyn </a:t>
            </a:r>
            <a:r>
              <a:rPr dirty="0" u="heavy" sz="1300" spc="-80">
                <a:solidFill>
                  <a:srgbClr val="999997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Plaindealer</a:t>
            </a:r>
            <a:r>
              <a:rPr dirty="0" u="heavy" sz="1300" spc="-80">
                <a:solidFill>
                  <a:srgbClr val="696969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p</a:t>
            </a:r>
            <a:r>
              <a:rPr dirty="0" sz="1300" spc="-80">
                <a:solidFill>
                  <a:srgbClr val="696969"/>
                </a:solidFill>
                <a:latin typeface="Courier New"/>
                <a:cs typeface="Courier New"/>
              </a:rPr>
              <a:t> </a:t>
            </a:r>
            <a:r>
              <a:rPr dirty="0" sz="1300" spc="-280">
                <a:solidFill>
                  <a:srgbClr val="999997"/>
                </a:solidFill>
                <a:latin typeface="Courier New"/>
                <a:cs typeface="Courier New"/>
              </a:rPr>
              <a:t>th.e  </a:t>
            </a:r>
            <a:r>
              <a:rPr dirty="0" sz="1300" spc="5">
                <a:solidFill>
                  <a:srgbClr val="999997"/>
                </a:solidFill>
                <a:latin typeface="Courier New"/>
                <a:cs typeface="Courier New"/>
              </a:rPr>
              <a:t>fl</a:t>
            </a:r>
            <a:r>
              <a:rPr dirty="0" sz="1300" spc="-74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050" spc="10">
                <a:solidFill>
                  <a:srgbClr val="B3B3B3"/>
                </a:solidFill>
                <a:latin typeface="Arial"/>
                <a:cs typeface="Arial"/>
              </a:rPr>
              <a:t>i</a:t>
            </a:r>
            <a:r>
              <a:rPr dirty="0" sz="1050" spc="10">
                <a:solidFill>
                  <a:srgbClr val="999997"/>
                </a:solidFill>
                <a:latin typeface="Arial"/>
                <a:cs typeface="Arial"/>
              </a:rPr>
              <a:t>•s</a:t>
            </a:r>
            <a:r>
              <a:rPr dirty="0" sz="1050" spc="-100">
                <a:solidFill>
                  <a:srgbClr val="999997"/>
                </a:solidFill>
                <a:latin typeface="Arial"/>
                <a:cs typeface="Arial"/>
              </a:rPr>
              <a:t> </a:t>
            </a:r>
            <a:r>
              <a:rPr dirty="0" sz="1050" spc="-5">
                <a:solidFill>
                  <a:srgbClr val="999997"/>
                </a:solidFill>
                <a:latin typeface="Arial"/>
                <a:cs typeface="Arial"/>
              </a:rPr>
              <a:t>t	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local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newspaper</a:t>
            </a:r>
            <a:r>
              <a:rPr dirty="0" sz="1300" spc="-60">
                <a:solidFill>
                  <a:srgbClr val="696969"/>
                </a:solidFill>
                <a:latin typeface="Courier New"/>
                <a:cs typeface="Courier New"/>
              </a:rPr>
              <a:t>,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during </a:t>
            </a:r>
            <a:r>
              <a:rPr dirty="0" sz="1400" spc="-120">
                <a:solidFill>
                  <a:srgbClr val="999997"/>
                </a:solidFill>
                <a:latin typeface="Courier New"/>
                <a:cs typeface="Courier New"/>
              </a:rPr>
              <a:t>1850</a:t>
            </a:r>
            <a:r>
              <a:rPr dirty="0" sz="1400" spc="-120">
                <a:solidFill>
                  <a:srgbClr val="696969"/>
                </a:solidFill>
                <a:latin typeface="Courier New"/>
                <a:cs typeface="Courier New"/>
              </a:rPr>
              <a:t>-</a:t>
            </a:r>
            <a:r>
              <a:rPr dirty="0" sz="1400" spc="-120">
                <a:solidFill>
                  <a:srgbClr val="999997"/>
                </a:solidFill>
                <a:latin typeface="Courier New"/>
                <a:cs typeface="Courier New"/>
              </a:rPr>
              <a:t>1852</a:t>
            </a:r>
            <a:r>
              <a:rPr dirty="0" sz="1400" spc="-120">
                <a:solidFill>
                  <a:srgbClr val="595957"/>
                </a:solidFill>
                <a:latin typeface="Courier New"/>
                <a:cs typeface="Courier New"/>
              </a:rPr>
              <a:t>. 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H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e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wa</a:t>
            </a:r>
            <a:r>
              <a:rPr dirty="0" sz="1300" spc="-40">
                <a:solidFill>
                  <a:srgbClr val="999997"/>
                </a:solidFill>
                <a:latin typeface="Courier New"/>
                <a:cs typeface="Courier New"/>
              </a:rPr>
              <a:t>s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on</a:t>
            </a:r>
            <a:r>
              <a:rPr dirty="0" sz="1300" spc="-80">
                <a:solidFill>
                  <a:srgbClr val="999997"/>
                </a:solidFill>
                <a:latin typeface="Courier New"/>
                <a:cs typeface="Courier New"/>
              </a:rPr>
              <a:t>e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o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f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th</a:t>
            </a:r>
            <a:r>
              <a:rPr dirty="0" sz="1300" spc="-80">
                <a:solidFill>
                  <a:srgbClr val="999997"/>
                </a:solidFill>
                <a:latin typeface="Courier New"/>
                <a:cs typeface="Courier New"/>
              </a:rPr>
              <a:t>e</a:t>
            </a:r>
            <a:r>
              <a:rPr dirty="0" sz="1300" spc="-12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fouqder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s</a:t>
            </a:r>
            <a:r>
              <a:rPr dirty="0" sz="1300" spc="2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o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f</a:t>
            </a:r>
            <a:r>
              <a:rPr dirty="0" sz="1300" spc="-1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90">
                <a:solidFill>
                  <a:srgbClr val="999997"/>
                </a:solidFill>
                <a:latin typeface="Courier New"/>
                <a:cs typeface="Courier New"/>
              </a:rPr>
              <a:t>th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e</a:t>
            </a:r>
            <a:r>
              <a:rPr dirty="0" sz="1300" spc="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Rosly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n</a:t>
            </a:r>
            <a:r>
              <a:rPr dirty="0" sz="1300" spc="-13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Saving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s</a:t>
            </a:r>
            <a:r>
              <a:rPr dirty="0" sz="1300" spc="-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65">
                <a:solidFill>
                  <a:srgbClr val="999997"/>
                </a:solidFill>
                <a:latin typeface="Courier New"/>
                <a:cs typeface="Courier New"/>
              </a:rPr>
              <a:t>Ban</a:t>
            </a:r>
            <a:r>
              <a:rPr dirty="0" sz="1300" spc="-550">
                <a:solidFill>
                  <a:srgbClr val="999997"/>
                </a:solidFill>
                <a:latin typeface="Courier New"/>
                <a:cs typeface="Courier New"/>
              </a:rPr>
              <a:t>k</a:t>
            </a:r>
            <a:r>
              <a:rPr dirty="0" sz="1300" spc="-1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300">
                <a:solidFill>
                  <a:srgbClr val="595957"/>
                </a:solidFill>
                <a:latin typeface="Courier New"/>
                <a:cs typeface="Courier New"/>
              </a:rPr>
              <a:t>	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Residence 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of </a:t>
            </a:r>
            <a:r>
              <a:rPr dirty="0" sz="1300" spc="-315">
                <a:solidFill>
                  <a:srgbClr val="999997"/>
                </a:solidFill>
                <a:latin typeface="Courier New"/>
                <a:cs typeface="Courier New"/>
              </a:rPr>
              <a:t>Mr</a:t>
            </a:r>
            <a:r>
              <a:rPr dirty="0" sz="1300" spc="-315">
                <a:solidFill>
                  <a:srgbClr val="7B7B79"/>
                </a:solidFill>
                <a:latin typeface="Courier New"/>
                <a:cs typeface="Courier New"/>
              </a:rPr>
              <a:t>..  </a:t>
            </a:r>
            <a:r>
              <a:rPr dirty="0" sz="1100" spc="-35">
                <a:solidFill>
                  <a:srgbClr val="999997"/>
                </a:solidFill>
                <a:latin typeface="Times New Roman"/>
                <a:cs typeface="Times New Roman"/>
              </a:rPr>
              <a:t>&amp;   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Mrs</a:t>
            </a:r>
            <a:r>
              <a:rPr dirty="0" sz="1300" spc="-65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Kar</a:t>
            </a:r>
            <a:r>
              <a:rPr dirty="0" sz="1300" spc="-45">
                <a:solidFill>
                  <a:srgbClr val="7B7B79"/>
                </a:solidFill>
                <a:latin typeface="Courier New"/>
                <a:cs typeface="Courier New"/>
              </a:rPr>
              <a:t>l </a:t>
            </a:r>
            <a:r>
              <a:rPr dirty="0" sz="1200" spc="-10">
                <a:solidFill>
                  <a:srgbClr val="999997"/>
                </a:solidFill>
                <a:latin typeface="Times New Roman"/>
                <a:cs typeface="Times New Roman"/>
              </a:rPr>
              <a:t>B </a:t>
            </a:r>
            <a:r>
              <a:rPr dirty="0" sz="1200" spc="-200">
                <a:solidFill>
                  <a:srgbClr val="595957"/>
                </a:solidFill>
                <a:latin typeface="Times New Roman"/>
                <a:cs typeface="Times New Roman"/>
              </a:rPr>
              <a:t>o       </a:t>
            </a:r>
            <a:r>
              <a:rPr dirty="0" sz="1300" spc="-365">
                <a:solidFill>
                  <a:srgbClr val="999997"/>
                </a:solidFill>
                <a:latin typeface="Courier New"/>
                <a:cs typeface="Courier New"/>
              </a:rPr>
              <a:t>Ilo </a:t>
            </a:r>
            <a:r>
              <a:rPr dirty="0" sz="1300" spc="-30">
                <a:solidFill>
                  <a:srgbClr val="999997"/>
                </a:solidFill>
                <a:latin typeface="Courier New"/>
                <a:cs typeface="Courier New"/>
              </a:rPr>
              <a:t>ltzschu</a:t>
            </a:r>
            <a:r>
              <a:rPr dirty="0" sz="1300" spc="-3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300" spc="-30">
                <a:solidFill>
                  <a:srgbClr val="999997"/>
                </a:solidFill>
                <a:latin typeface="Courier New"/>
                <a:cs typeface="Courier New"/>
              </a:rPr>
              <a:t>e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house </a:t>
            </a:r>
            <a:r>
              <a:rPr dirty="0" sz="1300" spc="-35">
                <a:solidFill>
                  <a:srgbClr val="999997"/>
                </a:solidFill>
                <a:latin typeface="Courier New"/>
                <a:cs typeface="Courier New"/>
              </a:rPr>
              <a:t>was</a:t>
            </a:r>
            <a:r>
              <a:rPr dirty="0" sz="1300" spc="-13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restored</a:t>
            </a:r>
            <a:r>
              <a:rPr dirty="0" sz="1300" spc="2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100" spc="-55">
                <a:solidFill>
                  <a:srgbClr val="999997"/>
                </a:solidFill>
                <a:latin typeface="Arial"/>
                <a:cs typeface="Arial"/>
              </a:rPr>
              <a:t>by	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its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1195"/>
              </a:lnSpc>
            </a:pPr>
            <a:r>
              <a:rPr dirty="0" sz="1300" spc="-145">
                <a:solidFill>
                  <a:srgbClr val="999997"/>
                </a:solidFill>
                <a:latin typeface="Courier New"/>
                <a:cs typeface="Courier New"/>
              </a:rPr>
              <a:t>:present</a:t>
            </a:r>
            <a:r>
              <a:rPr dirty="0" sz="1300" spc="7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400" spc="-120">
                <a:solidFill>
                  <a:srgbClr val="999997"/>
                </a:solidFill>
                <a:latin typeface="Courier New"/>
                <a:cs typeface="Courier New"/>
              </a:rPr>
              <a:t>owners</a:t>
            </a:r>
            <a:r>
              <a:rPr dirty="0" sz="1400" spc="-12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400">
              <a:latin typeface="Courier New"/>
              <a:cs typeface="Courier New"/>
            </a:endParaRPr>
          </a:p>
          <a:p>
            <a:pPr marL="34925" marR="76200" indent="-4445">
              <a:lnSpc>
                <a:spcPct val="74000"/>
              </a:lnSpc>
              <a:spcBef>
                <a:spcPts val="1170"/>
              </a:spcBef>
              <a:tabLst>
                <a:tab pos="2332990" algn="l"/>
                <a:tab pos="3881754" algn="l"/>
                <a:tab pos="4966335" algn="l"/>
              </a:tabLst>
            </a:pPr>
            <a:r>
              <a:rPr dirty="0" sz="1300">
                <a:solidFill>
                  <a:srgbClr val="999997"/>
                </a:solidFill>
                <a:latin typeface="Courier New"/>
                <a:cs typeface="Courier New"/>
              </a:rPr>
              <a:t>Dr</a:t>
            </a:r>
            <a:r>
              <a:rPr dirty="0" sz="130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Furman</a:t>
            </a:r>
            <a:r>
              <a:rPr dirty="0" sz="1300" spc="-44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Field</a:t>
            </a:r>
            <a:r>
              <a:rPr dirty="0" sz="130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House	</a:t>
            </a:r>
            <a:r>
              <a:rPr dirty="0" sz="1350" spc="25">
                <a:solidFill>
                  <a:srgbClr val="999997"/>
                </a:solidFill>
                <a:latin typeface="Times New Roman"/>
                <a:cs typeface="Times New Roman"/>
              </a:rPr>
              <a:t>76 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Main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Street</a:t>
            </a:r>
            <a:r>
              <a:rPr dirty="0" sz="1300" spc="-63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1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Probably built </a:t>
            </a:r>
            <a:r>
              <a:rPr dirty="0" sz="1100" spc="-60" b="1">
                <a:solidFill>
                  <a:srgbClr val="999997"/>
                </a:solidFill>
                <a:latin typeface="Arial"/>
                <a:cs typeface="Arial"/>
              </a:rPr>
              <a:t>ay  </a:t>
            </a:r>
            <a:r>
              <a:rPr dirty="0" u="heavy" sz="1300" spc="-70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another prior </a:t>
            </a:r>
            <a:r>
              <a:rPr dirty="0" u="heavy" sz="1300" spc="-35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to </a:t>
            </a:r>
            <a:r>
              <a:rPr dirty="0" u="heavy" sz="1300" spc="-40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Dr</a:t>
            </a:r>
            <a:r>
              <a:rPr dirty="0" u="heavy" sz="1300" spc="-40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40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u="heavy" sz="1300" spc="-3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Field</a:t>
            </a:r>
            <a:r>
              <a:rPr dirty="0" u="heavy" sz="1300" spc="-35">
                <a:solidFill>
                  <a:srgbClr val="59595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'</a:t>
            </a:r>
            <a:r>
              <a:rPr dirty="0" u="heavy" sz="1300" spc="-3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s</a:t>
            </a:r>
            <a:r>
              <a:rPr dirty="0" sz="1300" spc="-35">
                <a:solidFill>
                  <a:srgbClr val="999997"/>
                </a:solidFill>
                <a:latin typeface="Courier New"/>
                <a:cs typeface="Courier New"/>
              </a:rPr>
              <a:t> ownershi</a:t>
            </a:r>
            <a:r>
              <a:rPr dirty="0" sz="1300" spc="-3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300" spc="-35">
                <a:solidFill>
                  <a:srgbClr val="999997"/>
                </a:solidFill>
                <a:latin typeface="Courier New"/>
                <a:cs typeface="Courier New"/>
              </a:rPr>
              <a:t>p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Dr</a:t>
            </a:r>
            <a:r>
              <a:rPr dirty="0" sz="1300" spc="-5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170">
                <a:solidFill>
                  <a:srgbClr val="999997"/>
                </a:solidFill>
                <a:latin typeface="Courier New"/>
                <a:cs typeface="Courier New"/>
              </a:rPr>
              <a:t>Fielrl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was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local 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doctor during the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third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quarter or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the</a:t>
            </a:r>
            <a:r>
              <a:rPr dirty="0" sz="1300" spc="114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19th</a:t>
            </a:r>
            <a:r>
              <a:rPr dirty="0" sz="1300" spc="-19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ceatury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house  </a:t>
            </a:r>
            <a:r>
              <a:rPr dirty="0" sz="1300" spc="-30">
                <a:solidFill>
                  <a:srgbClr val="999997"/>
                </a:solidFill>
                <a:latin typeface="Courier New"/>
                <a:cs typeface="Courier New"/>
              </a:rPr>
              <a:t>was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built </a:t>
            </a:r>
            <a:r>
              <a:rPr dirty="0" sz="1300" spc="-85" b="1">
                <a:solidFill>
                  <a:srgbClr val="999997"/>
                </a:solidFill>
                <a:latin typeface="Courier New"/>
                <a:cs typeface="Courier New"/>
              </a:rPr>
              <a:t>a&amp;out </a:t>
            </a:r>
            <a:r>
              <a:rPr dirty="0" sz="1450" spc="-100">
                <a:solidFill>
                  <a:srgbClr val="999997"/>
                </a:solidFill>
                <a:latin typeface="Courier New"/>
                <a:cs typeface="Courier New"/>
              </a:rPr>
              <a:t>1830</a:t>
            </a:r>
            <a:r>
              <a:rPr dirty="0" sz="1450" spc="-10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Residence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of </a:t>
            </a:r>
            <a:r>
              <a:rPr dirty="0" sz="1400" spc="-140">
                <a:solidFill>
                  <a:srgbClr val="999997"/>
                </a:solidFill>
                <a:latin typeface="Courier New"/>
                <a:cs typeface="Courier New"/>
              </a:rPr>
              <a:t>Mr</a:t>
            </a:r>
            <a:r>
              <a:rPr dirty="0" sz="1400" spc="-14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100" spc="-60">
                <a:solidFill>
                  <a:srgbClr val="999997"/>
                </a:solidFill>
                <a:latin typeface="Times New Roman"/>
                <a:cs typeface="Times New Roman"/>
              </a:rPr>
              <a:t>&amp;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Mrs</a:t>
            </a:r>
            <a:r>
              <a:rPr dirty="0" sz="1300" spc="-45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Maro</a:t>
            </a:r>
            <a:r>
              <a:rPr dirty="0" sz="1300" spc="-24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30">
                <a:solidFill>
                  <a:srgbClr val="999997"/>
                </a:solidFill>
                <a:latin typeface="Courier New"/>
                <a:cs typeface="Courier New"/>
              </a:rPr>
              <a:t>Brugnon</a:t>
            </a:r>
            <a:r>
              <a:rPr dirty="0" sz="1300" spc="-30">
                <a:solidFill>
                  <a:srgbClr val="595957"/>
                </a:solidFill>
                <a:latin typeface="Courier New"/>
                <a:cs typeface="Courier New"/>
              </a:rPr>
              <a:t>e</a:t>
            </a:r>
            <a:r>
              <a:rPr dirty="0" sz="1300" spc="-30">
                <a:solidFill>
                  <a:srgbClr val="999997"/>
                </a:solidFill>
                <a:latin typeface="Courier New"/>
                <a:cs typeface="Courier New"/>
              </a:rPr>
              <a:t>i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16705" y="6395613"/>
            <a:ext cx="279400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100">
                <a:solidFill>
                  <a:srgbClr val="7B7B79"/>
                </a:solidFill>
                <a:latin typeface="Times New Roman"/>
                <a:cs typeface="Times New Roman"/>
              </a:rPr>
              <a:t>1</a:t>
            </a:r>
            <a:r>
              <a:rPr dirty="0" sz="1250" spc="100">
                <a:solidFill>
                  <a:srgbClr val="999997"/>
                </a:solidFill>
                <a:latin typeface="Times New Roman"/>
                <a:cs typeface="Times New Roman"/>
              </a:rPr>
              <a:t>2</a:t>
            </a:r>
            <a:r>
              <a:rPr dirty="0" sz="1250" spc="-170">
                <a:solidFill>
                  <a:srgbClr val="999997"/>
                </a:solidFill>
                <a:latin typeface="Times New Roman"/>
                <a:cs typeface="Times New Roman"/>
              </a:rPr>
              <a:t> </a:t>
            </a:r>
            <a:r>
              <a:rPr dirty="0" sz="1250" spc="15">
                <a:solidFill>
                  <a:srgbClr val="595957"/>
                </a:solidFill>
                <a:latin typeface="Times New Roman"/>
                <a:cs typeface="Times New Roman"/>
              </a:rPr>
              <a:t>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05554" y="7107422"/>
            <a:ext cx="443357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25">
                <a:solidFill>
                  <a:srgbClr val="999997"/>
                </a:solidFill>
                <a:latin typeface="Courier New"/>
                <a:cs typeface="Courier New"/>
              </a:rPr>
              <a:t>13</a:t>
            </a:r>
            <a:r>
              <a:rPr dirty="0" sz="1500" spc="-12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baseline="3703" sz="2250" spc="-46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u="heavy" baseline="4273" sz="1950" spc="-104">
                <a:solidFill>
                  <a:srgbClr val="999997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Henry</a:t>
            </a:r>
            <a:r>
              <a:rPr dirty="0" u="heavy" baseline="4273" sz="1950" spc="-202">
                <a:solidFill>
                  <a:srgbClr val="999997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baseline="4273" sz="1950" spc="37">
                <a:solidFill>
                  <a:srgbClr val="999997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W</a:t>
            </a:r>
            <a:r>
              <a:rPr dirty="0" u="heavy" baseline="4273" sz="1950" spc="37">
                <a:solidFill>
                  <a:srgbClr val="696969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.</a:t>
            </a:r>
            <a:r>
              <a:rPr dirty="0" baseline="4273" sz="1950" spc="-37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u="heavy" baseline="4273" sz="1950" spc="-89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Courier New"/>
                <a:cs typeface="Courier New"/>
              </a:rPr>
              <a:t>Eastman</a:t>
            </a:r>
            <a:r>
              <a:rPr dirty="0" u="heavy" baseline="4273" sz="1950" spc="-165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baseline="3968" sz="2100" spc="-179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Courier New"/>
                <a:cs typeface="Courier New"/>
              </a:rPr>
              <a:t>Law</a:t>
            </a:r>
            <a:r>
              <a:rPr dirty="0" u="heavy" baseline="3968" sz="2100" spc="-292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baseline="4273" sz="1950" spc="-89">
                <a:solidFill>
                  <a:srgbClr val="999997"/>
                </a:solidFill>
                <a:uFill>
                  <a:solidFill>
                    <a:srgbClr val="7B7B79"/>
                  </a:solidFill>
                </a:uFill>
                <a:latin typeface="Courier New"/>
                <a:cs typeface="Courier New"/>
              </a:rPr>
              <a:t>Office</a:t>
            </a:r>
            <a:r>
              <a:rPr dirty="0" u="heavy" baseline="4273" sz="1950" spc="-89">
                <a:solidFill>
                  <a:srgbClr val="7B7B79"/>
                </a:solidFill>
                <a:uFill>
                  <a:solidFill>
                    <a:srgbClr val="7B7B79"/>
                  </a:solidFill>
                </a:uFill>
                <a:latin typeface="Courier New"/>
                <a:cs typeface="Courier New"/>
              </a:rPr>
              <a:t>,</a:t>
            </a:r>
            <a:r>
              <a:rPr dirty="0" baseline="4273" sz="1950" spc="-382">
                <a:solidFill>
                  <a:srgbClr val="7B7B79"/>
                </a:solidFill>
                <a:latin typeface="Courier New"/>
                <a:cs typeface="Courier New"/>
              </a:rPr>
              <a:t> </a:t>
            </a:r>
            <a:r>
              <a:rPr dirty="0" baseline="3267" sz="2550" spc="-330">
                <a:solidFill>
                  <a:srgbClr val="999997"/>
                </a:solidFill>
                <a:latin typeface="Courier New"/>
                <a:cs typeface="Courier New"/>
              </a:rPr>
              <a:t>55</a:t>
            </a:r>
            <a:r>
              <a:rPr dirty="0" baseline="3267" sz="2550" spc="-494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baseline="4273" sz="1950" spc="-97">
                <a:solidFill>
                  <a:srgbClr val="999997"/>
                </a:solidFill>
                <a:latin typeface="Courier New"/>
                <a:cs typeface="Courier New"/>
              </a:rPr>
              <a:t>Main</a:t>
            </a:r>
            <a:r>
              <a:rPr dirty="0" baseline="4273" sz="1950" spc="-157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baseline="4273" sz="1950" spc="-82">
                <a:solidFill>
                  <a:srgbClr val="999997"/>
                </a:solidFill>
                <a:latin typeface="Courier New"/>
                <a:cs typeface="Courier New"/>
              </a:rPr>
              <a:t>Street</a:t>
            </a:r>
            <a:r>
              <a:rPr dirty="0" baseline="4273" sz="1950" spc="-82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baseline="4273" sz="195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89564" y="7127003"/>
            <a:ext cx="102298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Circa</a:t>
            </a:r>
            <a:r>
              <a:rPr dirty="0" sz="1300" spc="-18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450" spc="-150">
                <a:solidFill>
                  <a:srgbClr val="999997"/>
                </a:solidFill>
                <a:latin typeface="Courier New"/>
                <a:cs typeface="Courier New"/>
              </a:rPr>
              <a:t>1850</a:t>
            </a:r>
            <a:r>
              <a:rPr dirty="0" sz="1450" spc="-15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87687" y="7298662"/>
            <a:ext cx="551053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300" spc="-7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Originally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 built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as </a:t>
            </a:r>
            <a:r>
              <a:rPr dirty="0" sz="1250" spc="-60" b="1">
                <a:solidFill>
                  <a:srgbClr val="999997"/>
                </a:solidFill>
                <a:latin typeface="Courier New"/>
                <a:cs typeface="Courier New"/>
              </a:rPr>
              <a:t>a </a:t>
            </a:r>
            <a:r>
              <a:rPr dirty="0" u="heavy" sz="1300" spc="-8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residence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but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served </a:t>
            </a:r>
            <a:r>
              <a:rPr dirty="0" sz="1300" spc="-20">
                <a:solidFill>
                  <a:srgbClr val="999997"/>
                </a:solidFill>
                <a:latin typeface="Courier New"/>
                <a:cs typeface="Courier New"/>
              </a:rPr>
              <a:t>for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many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years</a:t>
            </a:r>
            <a:r>
              <a:rPr dirty="0" sz="1300" spc="6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20">
                <a:solidFill>
                  <a:srgbClr val="999997"/>
                </a:solidFill>
                <a:latin typeface="Courier New"/>
                <a:cs typeface="Courier New"/>
              </a:rPr>
              <a:t>as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72487" y="7451247"/>
            <a:ext cx="5706110" cy="1441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955">
              <a:lnSpc>
                <a:spcPts val="1305"/>
              </a:lnSpc>
              <a:spcBef>
                <a:spcPts val="100"/>
              </a:spcBef>
            </a:pP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the offices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of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Henry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Western Eastman</a:t>
            </a:r>
            <a:r>
              <a:rPr dirty="0" sz="1300" spc="-60">
                <a:solidFill>
                  <a:srgbClr val="696969"/>
                </a:solidFill>
                <a:latin typeface="Courier New"/>
                <a:cs typeface="Courier New"/>
              </a:rPr>
              <a:t>, </a:t>
            </a:r>
            <a:r>
              <a:rPr dirty="0" sz="1300" spc="-35">
                <a:solidFill>
                  <a:srgbClr val="999997"/>
                </a:solidFill>
                <a:latin typeface="Courier New"/>
                <a:cs typeface="Courier New"/>
              </a:rPr>
              <a:t>who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lived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next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door</a:t>
            </a:r>
            <a:r>
              <a:rPr dirty="0" sz="1300" spc="-204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250" spc="-5" b="1">
                <a:solidFill>
                  <a:srgbClr val="999997"/>
                </a:solidFill>
                <a:latin typeface="Courier New"/>
                <a:cs typeface="Courier New"/>
              </a:rPr>
              <a:t>a</a:t>
            </a:r>
            <a:r>
              <a:rPr dirty="0" sz="1250" spc="-5" b="1">
                <a:solidFill>
                  <a:srgbClr val="7B7B79"/>
                </a:solidFill>
                <a:latin typeface="Courier New"/>
                <a:cs typeface="Courier New"/>
              </a:rPr>
              <a:t>i</a:t>
            </a:r>
            <a:endParaRPr sz="1250">
              <a:latin typeface="Courier New"/>
              <a:cs typeface="Courier New"/>
            </a:endParaRPr>
          </a:p>
          <a:p>
            <a:pPr marL="12700" marR="5080" indent="14604">
              <a:lnSpc>
                <a:spcPct val="73700"/>
              </a:lnSpc>
              <a:spcBef>
                <a:spcPts val="204"/>
              </a:spcBef>
              <a:tabLst>
                <a:tab pos="1572260" algn="l"/>
                <a:tab pos="4041775" algn="l"/>
                <a:tab pos="4957445" algn="l"/>
              </a:tabLst>
            </a:pPr>
            <a:r>
              <a:rPr dirty="0" sz="1450" spc="-100">
                <a:solidFill>
                  <a:srgbClr val="999997"/>
                </a:solidFill>
                <a:latin typeface="Arial"/>
                <a:cs typeface="Arial"/>
              </a:rPr>
              <a:t>75   </a:t>
            </a:r>
            <a:r>
              <a:rPr dirty="0" sz="1300" spc="-215">
                <a:solidFill>
                  <a:srgbClr val="999997"/>
                </a:solidFill>
                <a:latin typeface="Courier New"/>
                <a:cs typeface="Courier New"/>
              </a:rPr>
              <a:t>Me.in</a:t>
            </a:r>
            <a:r>
              <a:rPr dirty="0" sz="1300" spc="-26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210">
                <a:solidFill>
                  <a:srgbClr val="999997"/>
                </a:solidFill>
                <a:latin typeface="Courier New"/>
                <a:cs typeface="Courier New"/>
              </a:rPr>
              <a:t>S</a:t>
            </a:r>
            <a:r>
              <a:rPr dirty="0" sz="1300" spc="-56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treet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building served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as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90">
                <a:solidFill>
                  <a:srgbClr val="999997"/>
                </a:solidFill>
                <a:latin typeface="Courier New"/>
                <a:cs typeface="Courier New"/>
              </a:rPr>
              <a:t>office </a:t>
            </a:r>
            <a:r>
              <a:rPr dirty="0" sz="1300" spc="-20">
                <a:solidFill>
                  <a:srgbClr val="999997"/>
                </a:solidFill>
                <a:latin typeface="Courier New"/>
                <a:cs typeface="Courier New"/>
              </a:rPr>
              <a:t>for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the 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first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Hoslyn newspaper</a:t>
            </a:r>
            <a:r>
              <a:rPr dirty="0" sz="1300" spc="-60">
                <a:solidFill>
                  <a:srgbClr val="7B7B79"/>
                </a:solidFill>
                <a:latin typeface="Courier New"/>
                <a:cs typeface="Courier New"/>
              </a:rPr>
              <a:t>,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u="heavy" sz="1300" spc="-6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The </a:t>
            </a:r>
            <a:r>
              <a:rPr dirty="0" u="heavy" sz="1300" spc="-175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Pilainde</a:t>
            </a:r>
            <a:r>
              <a:rPr dirty="0" sz="1300" spc="-17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u="heavy" sz="1300" spc="-60">
                <a:solidFill>
                  <a:srgbClr val="999997"/>
                </a:solidFill>
                <a:uFill>
                  <a:solidFill>
                    <a:srgbClr val="999997"/>
                  </a:solidFill>
                </a:uFill>
                <a:latin typeface="Courier New"/>
                <a:cs typeface="Courier New"/>
              </a:rPr>
              <a:t>ler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200" spc="70">
                <a:solidFill>
                  <a:srgbClr val="999997"/>
                </a:solidFill>
                <a:latin typeface="Times New Roman"/>
                <a:cs typeface="Times New Roman"/>
              </a:rPr>
              <a:t>(18$ </a:t>
            </a:r>
            <a:r>
              <a:rPr dirty="0" sz="1200" spc="10">
                <a:solidFill>
                  <a:srgbClr val="999997"/>
                </a:solidFill>
                <a:latin typeface="Times New Roman"/>
                <a:cs typeface="Times New Roman"/>
              </a:rPr>
              <a:t>0 </a:t>
            </a:r>
            <a:r>
              <a:rPr dirty="0" sz="1200" spc="5">
                <a:solidFill>
                  <a:srgbClr val="595957"/>
                </a:solidFill>
                <a:latin typeface="Times New Roman"/>
                <a:cs typeface="Times New Roman"/>
              </a:rPr>
              <a:t>- </a:t>
            </a:r>
            <a:r>
              <a:rPr dirty="0" sz="1200" spc="60">
                <a:solidFill>
                  <a:srgbClr val="999997"/>
                </a:solidFill>
                <a:latin typeface="Times New Roman"/>
                <a:cs typeface="Times New Roman"/>
              </a:rPr>
              <a:t>185 </a:t>
            </a:r>
            <a:r>
              <a:rPr dirty="0" sz="1200" spc="10">
                <a:solidFill>
                  <a:srgbClr val="999997"/>
                </a:solidFill>
                <a:latin typeface="Times New Roman"/>
                <a:cs typeface="Times New Roman"/>
              </a:rPr>
              <a:t>2</a:t>
            </a:r>
            <a:r>
              <a:rPr dirty="0" sz="1200" spc="-155">
                <a:solidFill>
                  <a:srgbClr val="999997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999997"/>
                </a:solidFill>
                <a:latin typeface="Times New Roman"/>
                <a:cs typeface="Times New Roman"/>
              </a:rPr>
              <a:t>)</a:t>
            </a:r>
            <a:r>
              <a:rPr dirty="0" sz="1200" spc="15">
                <a:solidFill>
                  <a:srgbClr val="999997"/>
                </a:solidFill>
                <a:latin typeface="Times New Roman"/>
                <a:cs typeface="Times New Roman"/>
              </a:rPr>
              <a:t> </a:t>
            </a:r>
            <a:r>
              <a:rPr dirty="0" sz="1200" spc="-20">
                <a:solidFill>
                  <a:srgbClr val="595957"/>
                </a:solidFill>
                <a:latin typeface="Times New Roman"/>
                <a:cs typeface="Times New Roman"/>
              </a:rPr>
              <a:t>.	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The 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Roslyn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Savings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Bank started operations </a:t>
            </a:r>
            <a:r>
              <a:rPr dirty="0" sz="1300" spc="-25">
                <a:solidFill>
                  <a:srgbClr val="999997"/>
                </a:solidFill>
                <a:latin typeface="Courier New"/>
                <a:cs typeface="Courier New"/>
              </a:rPr>
              <a:t>in 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this 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building</a:t>
            </a:r>
            <a:r>
              <a:rPr dirty="0" sz="1300" spc="-55">
                <a:solidFill>
                  <a:srgbClr val="696969"/>
                </a:solidFill>
                <a:latin typeface="Courier New"/>
                <a:cs typeface="Courier New"/>
              </a:rPr>
              <a:t>, </a:t>
            </a:r>
            <a:r>
              <a:rPr dirty="0" sz="1300" spc="-20">
                <a:solidFill>
                  <a:srgbClr val="999997"/>
                </a:solidFill>
                <a:latin typeface="Courier New"/>
                <a:cs typeface="Courier New"/>
              </a:rPr>
              <a:t>in  </a:t>
            </a:r>
            <a:r>
              <a:rPr dirty="0" sz="1450" spc="-105">
                <a:solidFill>
                  <a:srgbClr val="999997"/>
                </a:solidFill>
                <a:latin typeface="Courier New"/>
                <a:cs typeface="Courier New"/>
              </a:rPr>
              <a:t>1876</a:t>
            </a:r>
            <a:r>
              <a:rPr dirty="0" sz="1450" spc="-105">
                <a:solidFill>
                  <a:srgbClr val="595957"/>
                </a:solidFill>
                <a:latin typeface="Courier New"/>
                <a:cs typeface="Courier New"/>
              </a:rPr>
              <a:t>, </a:t>
            </a: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and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functioned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there </a:t>
            </a:r>
            <a:r>
              <a:rPr dirty="0" sz="1300" spc="-10">
                <a:solidFill>
                  <a:srgbClr val="999997"/>
                </a:solidFill>
                <a:latin typeface="Courier New"/>
                <a:cs typeface="Courier New"/>
              </a:rPr>
              <a:t>for 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many </a:t>
            </a:r>
            <a:r>
              <a:rPr dirty="0" sz="1250" spc="-50" b="1">
                <a:solidFill>
                  <a:srgbClr val="999997"/>
                </a:solidFill>
                <a:latin typeface="Times New Roman"/>
                <a:cs typeface="Times New Roman"/>
              </a:rPr>
              <a:t>ye ar</a:t>
            </a:r>
            <a:r>
              <a:rPr dirty="0" sz="1250" spc="-114" b="1">
                <a:solidFill>
                  <a:srgbClr val="999997"/>
                </a:solidFill>
                <a:latin typeface="Times New Roman"/>
                <a:cs typeface="Times New Roman"/>
              </a:rPr>
              <a:t> </a:t>
            </a:r>
            <a:r>
              <a:rPr dirty="0" sz="1250" spc="-40" b="1">
                <a:solidFill>
                  <a:srgbClr val="999997"/>
                </a:solidFill>
                <a:latin typeface="Times New Roman"/>
                <a:cs typeface="Times New Roman"/>
              </a:rPr>
              <a:t>s</a:t>
            </a:r>
            <a:r>
              <a:rPr dirty="0" sz="1250" spc="175" b="1">
                <a:solidFill>
                  <a:srgbClr val="999997"/>
                </a:solidFill>
                <a:latin typeface="Times New Roman"/>
                <a:cs typeface="Times New Roman"/>
              </a:rPr>
              <a:t> </a:t>
            </a:r>
            <a:r>
              <a:rPr dirty="0" sz="1250" spc="-25" b="1">
                <a:solidFill>
                  <a:srgbClr val="595957"/>
                </a:solidFill>
                <a:latin typeface="Times New Roman"/>
                <a:cs typeface="Times New Roman"/>
              </a:rPr>
              <a:t>.	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original</a:t>
            </a:r>
            <a:r>
              <a:rPr dirty="0" sz="1300" spc="-12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brick</a:t>
            </a:r>
            <a:endParaRPr sz="1300">
              <a:latin typeface="Courier New"/>
              <a:cs typeface="Courier New"/>
            </a:endParaRPr>
          </a:p>
          <a:p>
            <a:pPr marL="113030">
              <a:lnSpc>
                <a:spcPts val="990"/>
              </a:lnSpc>
              <a:tabLst>
                <a:tab pos="4054475" algn="l"/>
                <a:tab pos="4867275" algn="l"/>
              </a:tabLst>
            </a:pP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ank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vault</a:t>
            </a:r>
            <a:r>
              <a:rPr dirty="0" sz="1300" spc="-70">
                <a:solidFill>
                  <a:srgbClr val="7B7B79"/>
                </a:solidFill>
                <a:latin typeface="Courier New"/>
                <a:cs typeface="Courier New"/>
              </a:rPr>
              <a:t>,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in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Gothic</a:t>
            </a:r>
            <a:r>
              <a:rPr dirty="0" sz="1300" spc="5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Style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,</a:t>
            </a:r>
            <a:r>
              <a:rPr dirty="0" sz="1300" spc="-75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survives</a:t>
            </a:r>
            <a:r>
              <a:rPr dirty="0" sz="1300" spc="-4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90">
                <a:solidFill>
                  <a:srgbClr val="999997"/>
                </a:solidFill>
                <a:latin typeface="Courier New"/>
                <a:cs typeface="Courier New"/>
              </a:rPr>
              <a:t>Owned</a:t>
            </a:r>
            <a:r>
              <a:rPr dirty="0" sz="1300" spc="-3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150" spc="-70">
                <a:solidFill>
                  <a:srgbClr val="999997"/>
                </a:solidFill>
                <a:latin typeface="Arial"/>
                <a:cs typeface="Arial"/>
              </a:rPr>
              <a:t>by	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Charles</a:t>
            </a:r>
            <a:endParaRPr sz="1300">
              <a:latin typeface="Courier New"/>
              <a:cs typeface="Courier New"/>
            </a:endParaRPr>
          </a:p>
          <a:p>
            <a:pPr marL="20955">
              <a:lnSpc>
                <a:spcPts val="1380"/>
              </a:lnSpc>
            </a:pPr>
            <a:r>
              <a:rPr dirty="0" sz="1300" spc="-160">
                <a:solidFill>
                  <a:srgbClr val="999997"/>
                </a:solidFill>
                <a:latin typeface="Courier New"/>
                <a:cs typeface="Courier New"/>
              </a:rPr>
              <a:t>Soloma</a:t>
            </a:r>
            <a:r>
              <a:rPr dirty="0" sz="1300" spc="-160">
                <a:solidFill>
                  <a:srgbClr val="7B7B79"/>
                </a:solidFill>
                <a:latin typeface="Courier New"/>
                <a:cs typeface="Courier New"/>
              </a:rPr>
              <a:t>n</a:t>
            </a:r>
            <a:r>
              <a:rPr dirty="0" sz="1300" spc="-160">
                <a:solidFill>
                  <a:srgbClr val="595957"/>
                </a:solidFill>
                <a:latin typeface="Courier New"/>
                <a:cs typeface="Courier New"/>
              </a:rPr>
              <a:t>..</a:t>
            </a:r>
            <a:endParaRPr sz="1300">
              <a:latin typeface="Courier New"/>
              <a:cs typeface="Courier New"/>
            </a:endParaRPr>
          </a:p>
          <a:p>
            <a:pPr marL="24765">
              <a:lnSpc>
                <a:spcPct val="100000"/>
              </a:lnSpc>
              <a:spcBef>
                <a:spcPts val="840"/>
              </a:spcBef>
              <a:tabLst>
                <a:tab pos="2042160" algn="l"/>
                <a:tab pos="4509135" algn="l"/>
              </a:tabLst>
            </a:pPr>
            <a:r>
              <a:rPr dirty="0" u="heavy" sz="1300" spc="-5">
                <a:solidFill>
                  <a:srgbClr val="999997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O</a:t>
            </a:r>
            <a:r>
              <a:rPr dirty="0" u="heavy" sz="1300" spc="-5">
                <a:solidFill>
                  <a:srgbClr val="696969"/>
                </a:solidFill>
                <a:uFill>
                  <a:solidFill>
                    <a:srgbClr val="696969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u="heavy" sz="1150" spc="-350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Times New Roman"/>
                <a:cs typeface="Times New Roman"/>
              </a:rPr>
              <a:t>W</a:t>
            </a:r>
            <a:r>
              <a:rPr dirty="0" u="heavy" sz="1150" spc="-75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150" spc="-155">
                <a:solidFill>
                  <a:srgbClr val="696969"/>
                </a:solidFill>
                <a:uFill>
                  <a:solidFill>
                    <a:srgbClr val="595957"/>
                  </a:solidFill>
                </a:uFill>
                <a:latin typeface="Times New Roman"/>
                <a:cs typeface="Times New Roman"/>
              </a:rPr>
              <a:t>a  </a:t>
            </a:r>
            <a:r>
              <a:rPr dirty="0" sz="1150" spc="-155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dirty="0" sz="1150" spc="-95">
                <a:solidFill>
                  <a:srgbClr val="999997"/>
                </a:solidFill>
                <a:latin typeface="Times New Roman"/>
                <a:cs typeface="Times New Roman"/>
              </a:rPr>
              <a:t> </a:t>
            </a:r>
            <a:r>
              <a:rPr dirty="0" u="heavy" sz="1300" spc="-60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Pollitz</a:t>
            </a:r>
            <a:r>
              <a:rPr dirty="0" u="heavy" sz="1300" spc="-145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70">
                <a:solidFill>
                  <a:srgbClr val="99999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House</a:t>
            </a:r>
            <a:r>
              <a:rPr dirty="0" u="heavy" sz="1300" spc="-70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70">
                <a:solidFill>
                  <a:srgbClr val="595957"/>
                </a:solidFill>
                <a:latin typeface="Courier New"/>
                <a:cs typeface="Courier New"/>
              </a:rPr>
              <a:t>	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One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of 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two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houses</a:t>
            </a:r>
            <a:r>
              <a:rPr dirty="0" sz="130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owned </a:t>
            </a:r>
            <a:r>
              <a:rPr dirty="0" sz="1050" spc="-55">
                <a:solidFill>
                  <a:srgbClr val="999997"/>
                </a:solidFill>
                <a:latin typeface="Arial"/>
                <a:cs typeface="Arial"/>
              </a:rPr>
              <a:t>by	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O</a:t>
            </a:r>
            <a:r>
              <a:rPr dirty="0" sz="1300" spc="-45">
                <a:solidFill>
                  <a:srgbClr val="7B7B79"/>
                </a:solidFill>
                <a:latin typeface="Courier New"/>
                <a:cs typeface="Courier New"/>
              </a:rPr>
              <a:t>. </a:t>
            </a:r>
            <a:r>
              <a:rPr dirty="0" sz="1300" spc="65">
                <a:solidFill>
                  <a:srgbClr val="999997"/>
                </a:solidFill>
                <a:latin typeface="Courier New"/>
                <a:cs typeface="Courier New"/>
              </a:rPr>
              <a:t>W</a:t>
            </a:r>
            <a:r>
              <a:rPr dirty="0" sz="1300" spc="65">
                <a:solidFill>
                  <a:srgbClr val="696969"/>
                </a:solidFill>
                <a:latin typeface="Courier New"/>
                <a:cs typeface="Courier New"/>
              </a:rPr>
              <a:t>.</a:t>
            </a:r>
            <a:r>
              <a:rPr dirty="0" sz="1300" spc="-470">
                <a:solidFill>
                  <a:srgbClr val="696969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Pollitz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79420" y="8821459"/>
            <a:ext cx="579374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1285" algn="l"/>
              </a:tabLst>
            </a:pP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shown</a:t>
            </a:r>
            <a:r>
              <a:rPr dirty="0" sz="1300" spc="-4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99997"/>
                </a:solidFill>
                <a:latin typeface="Courier New"/>
                <a:cs typeface="Courier New"/>
              </a:rPr>
              <a:t>on</a:t>
            </a:r>
            <a:r>
              <a:rPr dirty="0" sz="1300" spc="-150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40">
                <a:solidFill>
                  <a:srgbClr val="999997"/>
                </a:solidFill>
                <a:latin typeface="Courier New"/>
                <a:cs typeface="Courier New"/>
              </a:rPr>
              <a:t>map</a:t>
            </a:r>
            <a:r>
              <a:rPr dirty="0" sz="1300" spc="-4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90">
                <a:solidFill>
                  <a:srgbClr val="999997"/>
                </a:solidFill>
                <a:latin typeface="Courier New"/>
                <a:cs typeface="Courier New"/>
              </a:rPr>
              <a:t>House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is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4ituated </a:t>
            </a:r>
            <a:r>
              <a:rPr dirty="0" sz="1300" spc="-20">
                <a:solidFill>
                  <a:srgbClr val="999997"/>
                </a:solidFill>
                <a:latin typeface="Courier New"/>
                <a:cs typeface="Courier New"/>
              </a:rPr>
              <a:t>on </a:t>
            </a:r>
            <a:r>
              <a:rPr dirty="0" sz="1300" spc="-85">
                <a:solidFill>
                  <a:srgbClr val="999997"/>
                </a:solidFill>
                <a:latin typeface="Courier New"/>
                <a:cs typeface="Courier New"/>
              </a:rPr>
              <a:t>hillside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above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Main</a:t>
            </a:r>
            <a:r>
              <a:rPr dirty="0" sz="1300" spc="55">
                <a:solidFill>
                  <a:srgbClr val="999997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Street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83706" y="8932846"/>
            <a:ext cx="5514975" cy="57658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algn="just" marL="14604" marR="5080" indent="-2540">
              <a:lnSpc>
                <a:spcPct val="73700"/>
              </a:lnSpc>
              <a:spcBef>
                <a:spcPts val="605"/>
              </a:spcBef>
            </a:pPr>
            <a:r>
              <a:rPr dirty="0" sz="1300" spc="-50">
                <a:solidFill>
                  <a:srgbClr val="999997"/>
                </a:solidFill>
                <a:latin typeface="Courier New"/>
                <a:cs typeface="Courier New"/>
              </a:rPr>
              <a:t>It </a:t>
            </a:r>
            <a:r>
              <a:rPr dirty="0" sz="1300" spc="-35">
                <a:solidFill>
                  <a:srgbClr val="999997"/>
                </a:solidFill>
                <a:latin typeface="Courier New"/>
                <a:cs typeface="Courier New"/>
              </a:rPr>
              <a:t>was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built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about </a:t>
            </a:r>
            <a:r>
              <a:rPr dirty="0" sz="1600" spc="-195">
                <a:solidFill>
                  <a:srgbClr val="999997"/>
                </a:solidFill>
                <a:latin typeface="Courier New"/>
                <a:cs typeface="Courier New"/>
              </a:rPr>
              <a:t>1855</a:t>
            </a:r>
            <a:r>
              <a:rPr dirty="0" sz="1600" spc="-195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Pollitz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family </a:t>
            </a:r>
            <a:r>
              <a:rPr dirty="0" sz="1300" spc="-145">
                <a:solidFill>
                  <a:srgbClr val="999997"/>
                </a:solidFill>
                <a:latin typeface="Courier New"/>
                <a:cs typeface="Courier New"/>
              </a:rPr>
              <a:t>im. 1grated </a:t>
            </a:r>
            <a:r>
              <a:rPr dirty="0" sz="1300" spc="-35">
                <a:solidFill>
                  <a:srgbClr val="999997"/>
                </a:solidFill>
                <a:latin typeface="Courier New"/>
                <a:cs typeface="Courier New"/>
              </a:rPr>
              <a:t>from  </a:t>
            </a:r>
            <a:r>
              <a:rPr dirty="0" sz="1300" spc="-70">
                <a:solidFill>
                  <a:srgbClr val="999997"/>
                </a:solidFill>
                <a:latin typeface="Courier New"/>
                <a:cs typeface="Courier New"/>
              </a:rPr>
              <a:t>Belfast</a:t>
            </a:r>
            <a:r>
              <a:rPr dirty="0" sz="1300" spc="-70">
                <a:solidFill>
                  <a:srgbClr val="7B7B79"/>
                </a:solidFill>
                <a:latin typeface="Courier New"/>
                <a:cs typeface="Courier New"/>
              </a:rPr>
              <a:t>,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North </a:t>
            </a:r>
            <a:r>
              <a:rPr dirty="0" sz="1300" spc="-65">
                <a:solidFill>
                  <a:srgbClr val="999997"/>
                </a:solidFill>
                <a:latin typeface="Courier New"/>
                <a:cs typeface="Courier New"/>
              </a:rPr>
              <a:t>Ireland</a:t>
            </a:r>
            <a:r>
              <a:rPr dirty="0" sz="1300" spc="-65">
                <a:solidFill>
                  <a:srgbClr val="696969"/>
                </a:solidFill>
                <a:latin typeface="Courier New"/>
                <a:cs typeface="Courier New"/>
              </a:rPr>
              <a:t>, </a:t>
            </a:r>
            <a:r>
              <a:rPr dirty="0" sz="1300" spc="-60">
                <a:solidFill>
                  <a:srgbClr val="999997"/>
                </a:solidFill>
                <a:latin typeface="Courier New"/>
                <a:cs typeface="Courier New"/>
              </a:rPr>
              <a:t>about </a:t>
            </a:r>
            <a:r>
              <a:rPr dirty="0" sz="1450" spc="-125">
                <a:solidFill>
                  <a:srgbClr val="999997"/>
                </a:solidFill>
                <a:latin typeface="Courier New"/>
                <a:cs typeface="Courier New"/>
              </a:rPr>
              <a:t>1840</a:t>
            </a:r>
            <a:r>
              <a:rPr dirty="0" sz="1450" spc="-125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Residence of </a:t>
            </a:r>
            <a:r>
              <a:rPr dirty="0" sz="1450" spc="-180">
                <a:solidFill>
                  <a:srgbClr val="999997"/>
                </a:solidFill>
                <a:latin typeface="Courier New"/>
                <a:cs typeface="Courier New"/>
              </a:rPr>
              <a:t>Mr</a:t>
            </a:r>
            <a:r>
              <a:rPr dirty="0" sz="1450" spc="-180">
                <a:solidFill>
                  <a:srgbClr val="696969"/>
                </a:solidFill>
                <a:latin typeface="Courier New"/>
                <a:cs typeface="Courier New"/>
              </a:rPr>
              <a:t>. </a:t>
            </a:r>
            <a:r>
              <a:rPr dirty="0" sz="1300" spc="-75">
                <a:solidFill>
                  <a:srgbClr val="999997"/>
                </a:solidFill>
                <a:latin typeface="Courier New"/>
                <a:cs typeface="Courier New"/>
              </a:rPr>
              <a:t>Alfred  </a:t>
            </a:r>
            <a:r>
              <a:rPr dirty="0" sz="1300" spc="-55">
                <a:solidFill>
                  <a:srgbClr val="B3B3B3"/>
                </a:solidFill>
                <a:latin typeface="Courier New"/>
                <a:cs typeface="Courier New"/>
              </a:rPr>
              <a:t>E</a:t>
            </a:r>
            <a:r>
              <a:rPr dirty="0" sz="1300" spc="-55">
                <a:solidFill>
                  <a:srgbClr val="999997"/>
                </a:solidFill>
                <a:latin typeface="Courier New"/>
                <a:cs typeface="Courier New"/>
              </a:rPr>
              <a:t>dwards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310" y="745901"/>
            <a:ext cx="424688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4675" algn="l"/>
                <a:tab pos="2193925" algn="l"/>
                <a:tab pos="3761104" algn="l"/>
              </a:tabLst>
            </a:pPr>
            <a:r>
              <a:rPr dirty="0" sz="1450" spc="-200">
                <a:solidFill>
                  <a:srgbClr val="828282"/>
                </a:solidFill>
                <a:latin typeface="Courier New"/>
                <a:cs typeface="Courier New"/>
              </a:rPr>
              <a:t>1</a:t>
            </a:r>
            <a:r>
              <a:rPr dirty="0" sz="1450" spc="-150">
                <a:solidFill>
                  <a:srgbClr val="9C9C9A"/>
                </a:solidFill>
                <a:latin typeface="Courier New"/>
                <a:cs typeface="Courier New"/>
              </a:rPr>
              <a:t>5</a:t>
            </a:r>
            <a:r>
              <a:rPr dirty="0" sz="1450" spc="70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r>
              <a:rPr dirty="0" sz="1450">
                <a:solidFill>
                  <a:srgbClr val="565656"/>
                </a:solidFill>
                <a:latin typeface="Courier New"/>
                <a:cs typeface="Courier New"/>
              </a:rPr>
              <a:t>	</a:t>
            </a:r>
            <a:r>
              <a:rPr dirty="0" u="heavy" sz="1300" spc="-70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Joh</a:t>
            </a:r>
            <a:r>
              <a:rPr dirty="0" u="heavy" sz="1300" spc="-65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n</a:t>
            </a:r>
            <a:r>
              <a:rPr dirty="0" u="heavy" sz="1300" spc="-114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85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Mot</a:t>
            </a:r>
            <a:r>
              <a:rPr dirty="0" u="heavy" sz="1300" spc="-80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t</a:t>
            </a:r>
            <a:r>
              <a:rPr dirty="0" u="heavy" sz="1300" spc="-114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35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Hous</a:t>
            </a:r>
            <a:r>
              <a:rPr dirty="0" u="heavy" sz="1300" spc="-484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e</a:t>
            </a:r>
            <a:r>
              <a:rPr dirty="0" u="heavy" sz="1300" spc="-15">
                <a:solidFill>
                  <a:srgbClr val="6B6B6B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,</a:t>
            </a:r>
            <a:r>
              <a:rPr dirty="0" sz="1300">
                <a:solidFill>
                  <a:srgbClr val="6B6B6B"/>
                </a:solidFill>
                <a:latin typeface="Courier New"/>
                <a:cs typeface="Courier New"/>
              </a:rPr>
              <a:t>	</a:t>
            </a:r>
            <a:r>
              <a:rPr dirty="0" sz="1450" spc="-15">
                <a:solidFill>
                  <a:srgbClr val="9C9C9A"/>
                </a:solidFill>
                <a:latin typeface="Courier New"/>
                <a:cs typeface="Courier New"/>
              </a:rPr>
              <a:t>6</a:t>
            </a:r>
            <a:r>
              <a:rPr dirty="0" sz="1450" spc="-10">
                <a:solidFill>
                  <a:srgbClr val="9C9C9A"/>
                </a:solidFill>
                <a:latin typeface="Courier New"/>
                <a:cs typeface="Courier New"/>
              </a:rPr>
              <a:t>0</a:t>
            </a:r>
            <a:r>
              <a:rPr dirty="0" sz="1450" spc="-229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Mai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n</a:t>
            </a:r>
            <a:r>
              <a:rPr dirty="0" sz="1300" spc="-14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Stree</a:t>
            </a:r>
            <a:r>
              <a:rPr dirty="0" sz="1300" spc="-20">
                <a:solidFill>
                  <a:srgbClr val="9C9C9A"/>
                </a:solidFill>
                <a:latin typeface="Courier New"/>
                <a:cs typeface="Courier New"/>
              </a:rPr>
              <a:t>t</a:t>
            </a:r>
            <a:r>
              <a:rPr dirty="0" sz="1300" spc="20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r>
              <a:rPr dirty="0" sz="1300">
                <a:solidFill>
                  <a:srgbClr val="565656"/>
                </a:solidFill>
                <a:latin typeface="Courier New"/>
                <a:cs typeface="Courier New"/>
              </a:rPr>
              <a:t>	</a:t>
            </a:r>
            <a:r>
              <a:rPr dirty="0" sz="1450" spc="-180">
                <a:solidFill>
                  <a:srgbClr val="828282"/>
                </a:solidFill>
                <a:latin typeface="Courier New"/>
                <a:cs typeface="Courier New"/>
              </a:rPr>
              <a:t>1</a:t>
            </a:r>
            <a:r>
              <a:rPr dirty="0" sz="1450" spc="-150">
                <a:solidFill>
                  <a:srgbClr val="9C9C9A"/>
                </a:solidFill>
                <a:latin typeface="Courier New"/>
                <a:cs typeface="Courier New"/>
              </a:rPr>
              <a:t>8</a:t>
            </a:r>
            <a:r>
              <a:rPr dirty="0" sz="1450" spc="-200">
                <a:solidFill>
                  <a:srgbClr val="828282"/>
                </a:solidFill>
                <a:latin typeface="Courier New"/>
                <a:cs typeface="Courier New"/>
              </a:rPr>
              <a:t>3</a:t>
            </a:r>
            <a:r>
              <a:rPr dirty="0" sz="1450" spc="-150">
                <a:solidFill>
                  <a:srgbClr val="9C9C9A"/>
                </a:solidFill>
                <a:latin typeface="Courier New"/>
                <a:cs typeface="Courier New"/>
              </a:rPr>
              <a:t>5</a:t>
            </a:r>
            <a:r>
              <a:rPr dirty="0" sz="1450" spc="35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47312" y="764974"/>
            <a:ext cx="138493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Proba</a:t>
            </a:r>
            <a:r>
              <a:rPr dirty="0" sz="1300" spc="-11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145">
                <a:solidFill>
                  <a:srgbClr val="9C9C9A"/>
                </a:solidFill>
                <a:latin typeface="Courier New"/>
                <a:cs typeface="Courier New"/>
              </a:rPr>
              <a:t>ly·Thornas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4854" y="914508"/>
            <a:ext cx="6062345" cy="832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07695">
              <a:lnSpc>
                <a:spcPts val="1345"/>
              </a:lnSpc>
              <a:spcBef>
                <a:spcPts val="100"/>
              </a:spcBef>
              <a:tabLst>
                <a:tab pos="4819650" algn="l"/>
              </a:tabLst>
            </a:pP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Wood 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was 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carpenter </a:t>
            </a:r>
            <a:r>
              <a:rPr dirty="0" sz="1300" spc="-35">
                <a:solidFill>
                  <a:srgbClr val="9C9C9A"/>
                </a:solidFill>
                <a:latin typeface="Courier New"/>
                <a:cs typeface="Courier New"/>
              </a:rPr>
              <a:t>who </a:t>
            </a:r>
            <a:r>
              <a:rPr dirty="0" sz="1300" spc="-5">
                <a:solidFill>
                  <a:srgbClr val="9C9C9A"/>
                </a:solidFill>
                <a:latin typeface="Courier New"/>
                <a:cs typeface="Courier New"/>
              </a:rPr>
              <a:t>·uilt</a:t>
            </a:r>
            <a:r>
              <a:rPr dirty="0" sz="1300" spc="-40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this</a:t>
            </a:r>
            <a:r>
              <a:rPr dirty="0" sz="1300" spc="-8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house</a:t>
            </a:r>
            <a:r>
              <a:rPr dirty="0" sz="1300" spc="-70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Residence</a:t>
            </a:r>
            <a:r>
              <a:rPr dirty="0" sz="1300" spc="8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of</a:t>
            </a:r>
            <a:endParaRPr sz="1300">
              <a:latin typeface="Courier New"/>
              <a:cs typeface="Courier New"/>
            </a:endParaRPr>
          </a:p>
          <a:p>
            <a:pPr marL="614680">
              <a:lnSpc>
                <a:spcPts val="1465"/>
              </a:lnSpc>
            </a:pPr>
            <a:r>
              <a:rPr dirty="0" sz="1400" spc="-105">
                <a:solidFill>
                  <a:srgbClr val="9C9C9A"/>
                </a:solidFill>
                <a:latin typeface="Courier New"/>
                <a:cs typeface="Courier New"/>
              </a:rPr>
              <a:t>Mr</a:t>
            </a:r>
            <a:r>
              <a:rPr dirty="0" sz="1400" spc="-105">
                <a:solidFill>
                  <a:srgbClr val="6B6B6B"/>
                </a:solidFill>
                <a:latin typeface="Courier New"/>
                <a:cs typeface="Courier New"/>
              </a:rPr>
              <a:t>. </a:t>
            </a:r>
            <a:r>
              <a:rPr dirty="0" sz="1050" spc="15">
                <a:solidFill>
                  <a:srgbClr val="9C9C9A"/>
                </a:solidFill>
                <a:latin typeface="Arial"/>
                <a:cs typeface="Arial"/>
              </a:rPr>
              <a:t>&amp; </a:t>
            </a:r>
            <a:r>
              <a:rPr dirty="0" sz="1400" spc="-125">
                <a:solidFill>
                  <a:srgbClr val="9C9C9A"/>
                </a:solidFill>
                <a:latin typeface="Courier New"/>
                <a:cs typeface="Courier New"/>
              </a:rPr>
              <a:t>Mrs</a:t>
            </a:r>
            <a:r>
              <a:rPr dirty="0" sz="1400" spc="-125">
                <a:solidFill>
                  <a:srgbClr val="565656"/>
                </a:solidFill>
                <a:latin typeface="Courier New"/>
                <a:cs typeface="Courier New"/>
              </a:rPr>
              <a:t>. </a:t>
            </a:r>
            <a:r>
              <a:rPr dirty="0" sz="1350" spc="-105">
                <a:solidFill>
                  <a:srgbClr val="9C9C9A"/>
                </a:solidFill>
                <a:latin typeface="Courier New"/>
                <a:cs typeface="Courier New"/>
              </a:rPr>
              <a:t>Thomas </a:t>
            </a:r>
            <a:r>
              <a:rPr dirty="0" sz="1400" spc="-50">
                <a:solidFill>
                  <a:srgbClr val="9C9C9A"/>
                </a:solidFill>
                <a:latin typeface="Courier New"/>
                <a:cs typeface="Courier New"/>
              </a:rPr>
              <a:t>H</a:t>
            </a:r>
            <a:r>
              <a:rPr dirty="0" sz="1400" spc="-50">
                <a:solidFill>
                  <a:srgbClr val="6B6B6B"/>
                </a:solidFill>
                <a:latin typeface="Courier New"/>
                <a:cs typeface="Courier New"/>
              </a:rPr>
              <a:t>.</a:t>
            </a:r>
            <a:r>
              <a:rPr dirty="0" sz="1400" spc="-520">
                <a:solidFill>
                  <a:srgbClr val="6B6B6B"/>
                </a:solidFill>
                <a:latin typeface="Courier New"/>
                <a:cs typeface="Courier New"/>
              </a:rPr>
              <a:t> </a:t>
            </a:r>
            <a:r>
              <a:rPr dirty="0" sz="1350" spc="-90">
                <a:solidFill>
                  <a:srgbClr val="9C9C9A"/>
                </a:solidFill>
                <a:latin typeface="Courier New"/>
                <a:cs typeface="Courier New"/>
              </a:rPr>
              <a:t>Shilson</a:t>
            </a:r>
            <a:r>
              <a:rPr dirty="0" sz="1350" spc="-90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endParaRPr sz="1350">
              <a:latin typeface="Courier New"/>
              <a:cs typeface="Courier New"/>
            </a:endParaRPr>
          </a:p>
          <a:p>
            <a:pPr marL="63500">
              <a:lnSpc>
                <a:spcPts val="1455"/>
              </a:lnSpc>
              <a:spcBef>
                <a:spcPts val="869"/>
              </a:spcBef>
              <a:tabLst>
                <a:tab pos="611505" algn="l"/>
                <a:tab pos="1981835" algn="l"/>
              </a:tabLst>
            </a:pPr>
            <a:r>
              <a:rPr dirty="0" sz="1300" spc="20">
                <a:solidFill>
                  <a:srgbClr val="9C9C9A"/>
                </a:solidFill>
                <a:latin typeface="Times New Roman"/>
                <a:cs typeface="Times New Roman"/>
              </a:rPr>
              <a:t>16</a:t>
            </a:r>
            <a:r>
              <a:rPr dirty="0" sz="1300" spc="-70">
                <a:solidFill>
                  <a:srgbClr val="9C9C9A"/>
                </a:solidFill>
                <a:latin typeface="Times New Roman"/>
                <a:cs typeface="Times New Roman"/>
              </a:rPr>
              <a:t> </a:t>
            </a:r>
            <a:r>
              <a:rPr dirty="0" sz="1300" spc="10">
                <a:solidFill>
                  <a:srgbClr val="565656"/>
                </a:solidFill>
                <a:latin typeface="Times New Roman"/>
                <a:cs typeface="Times New Roman"/>
              </a:rPr>
              <a:t>.	</a:t>
            </a:r>
            <a:r>
              <a:rPr dirty="0" u="heavy" sz="1300" spc="-85" b="1">
                <a:solidFill>
                  <a:srgbClr val="9C9C9A"/>
                </a:solidFill>
                <a:uFill>
                  <a:solidFill>
                    <a:srgbClr val="9C9C9A"/>
                  </a:solidFill>
                </a:uFill>
                <a:latin typeface="Courier New"/>
                <a:cs typeface="Courier New"/>
              </a:rPr>
              <a:t>George</a:t>
            </a:r>
            <a:r>
              <a:rPr dirty="0" u="heavy" sz="1300" spc="-20" b="1">
                <a:solidFill>
                  <a:srgbClr val="9C9C9A"/>
                </a:solidFill>
                <a:uFill>
                  <a:solidFill>
                    <a:srgbClr val="9C9C9A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20">
                <a:solidFill>
                  <a:srgbClr val="9C9C9A"/>
                </a:solidFill>
                <a:uFill>
                  <a:solidFill>
                    <a:srgbClr val="9C9C9A"/>
                  </a:solidFill>
                </a:uFill>
                <a:latin typeface="Courier New"/>
                <a:cs typeface="Courier New"/>
              </a:rPr>
              <a:t>Allen</a:t>
            </a:r>
            <a:r>
              <a:rPr dirty="0" u="heavy" baseline="-21604" sz="1350" spc="-30">
                <a:solidFill>
                  <a:srgbClr val="565656"/>
                </a:solidFill>
                <a:uFill>
                  <a:solidFill>
                    <a:srgbClr val="9C9C9A"/>
                  </a:solidFill>
                </a:uFill>
                <a:latin typeface="Arial"/>
                <a:cs typeface="Arial"/>
              </a:rPr>
              <a:t>2</a:t>
            </a:r>
            <a:r>
              <a:rPr dirty="0" baseline="-21604" sz="1350" spc="-30">
                <a:solidFill>
                  <a:srgbClr val="565656"/>
                </a:solidFill>
                <a:latin typeface="Arial"/>
                <a:cs typeface="Arial"/>
              </a:rPr>
              <a:t>	</a:t>
            </a:r>
            <a:r>
              <a:rPr dirty="0" sz="1300" spc="-30">
                <a:solidFill>
                  <a:srgbClr val="9C9C9A"/>
                </a:solidFill>
                <a:latin typeface="Courier New"/>
                <a:cs typeface="Courier New"/>
              </a:rPr>
              <a:t>Two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houses are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shown</a:t>
            </a:r>
            <a:r>
              <a:rPr dirty="0" sz="1300" spc="-50">
                <a:solidFill>
                  <a:srgbClr val="6B6B6B"/>
                </a:solidFill>
                <a:latin typeface="Courier New"/>
                <a:cs typeface="Courier New"/>
              </a:rPr>
              <a:t>,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both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keyed </a:t>
            </a:r>
            <a:r>
              <a:rPr dirty="0" sz="1300" spc="-10">
                <a:solidFill>
                  <a:srgbClr val="9C9C9A"/>
                </a:solidFill>
                <a:latin typeface="Courier New"/>
                <a:cs typeface="Courier New"/>
              </a:rPr>
              <a:t>to</a:t>
            </a:r>
            <a:r>
              <a:rPr dirty="0" sz="1300" spc="-59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sz="1300" spc="-335">
                <a:solidFill>
                  <a:srgbClr val="9C9C9A"/>
                </a:solidFill>
                <a:latin typeface="Courier New"/>
                <a:cs typeface="Courier New"/>
              </a:rPr>
              <a:t>sa!rle</a:t>
            </a:r>
            <a:endParaRPr sz="1300">
              <a:latin typeface="Courier New"/>
              <a:cs typeface="Courier New"/>
            </a:endParaRPr>
          </a:p>
          <a:p>
            <a:pPr marL="609600">
              <a:lnSpc>
                <a:spcPts val="1215"/>
              </a:lnSpc>
            </a:pPr>
            <a:r>
              <a:rPr dirty="0" sz="1100" spc="-285" b="1">
                <a:solidFill>
                  <a:srgbClr val="9C9C9A"/>
                </a:solidFill>
                <a:latin typeface="Arial"/>
                <a:cs typeface="Arial"/>
              </a:rPr>
              <a:t>n </a:t>
            </a:r>
            <a:r>
              <a:rPr dirty="0" sz="1100" spc="-5" b="1">
                <a:solidFill>
                  <a:srgbClr val="9C9C9A"/>
                </a:solidFill>
                <a:latin typeface="Arial"/>
                <a:cs typeface="Arial"/>
              </a:rPr>
              <a:t>ame</a:t>
            </a:r>
            <a:r>
              <a:rPr dirty="0" sz="1100" spc="-5" b="1">
                <a:solidFill>
                  <a:srgbClr val="6B6B6B"/>
                </a:solidFill>
                <a:latin typeface="Arial"/>
                <a:cs typeface="Arial"/>
              </a:rPr>
              <a:t>:.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6653" y="4899517"/>
            <a:ext cx="606425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9425" algn="l"/>
                <a:tab pos="2400300" algn="l"/>
                <a:tab pos="3958590" algn="l"/>
              </a:tabLst>
            </a:pPr>
            <a:r>
              <a:rPr dirty="0" sz="1400" spc="-150">
                <a:solidFill>
                  <a:srgbClr val="9C9C9A"/>
                </a:solidFill>
                <a:latin typeface="Courier New"/>
                <a:cs typeface="Courier New"/>
              </a:rPr>
              <a:t>19</a:t>
            </a:r>
            <a:r>
              <a:rPr dirty="0" sz="1400" spc="-150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u="heavy" baseline="2136" sz="1950" spc="-127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Leonard</a:t>
            </a:r>
            <a:r>
              <a:rPr dirty="0" u="heavy" baseline="2136" sz="1950" spc="-82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baseline="2136" sz="1950" spc="-89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Thorn</a:t>
            </a:r>
            <a:r>
              <a:rPr dirty="0" u="heavy" baseline="2136" sz="1950" spc="-217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baseline="2136" sz="1950" spc="-75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Sbop</a:t>
            </a:r>
            <a:r>
              <a:rPr dirty="0" u="heavy" baseline="2136" sz="1950" spc="-75">
                <a:solidFill>
                  <a:srgbClr val="6B6B6B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L</a:t>
            </a:r>
            <a:r>
              <a:rPr dirty="0" baseline="2136" sz="1950" spc="-75">
                <a:solidFill>
                  <a:srgbClr val="6B6B6B"/>
                </a:solidFill>
                <a:latin typeface="Courier New"/>
                <a:cs typeface="Courier New"/>
              </a:rPr>
              <a:t>	</a:t>
            </a:r>
            <a:r>
              <a:rPr dirty="0" baseline="1984" sz="2100" spc="75">
                <a:solidFill>
                  <a:srgbClr val="9C9C9A"/>
                </a:solidFill>
                <a:latin typeface="Times New Roman"/>
                <a:cs typeface="Times New Roman"/>
              </a:rPr>
              <a:t>23</a:t>
            </a:r>
            <a:r>
              <a:rPr dirty="0" baseline="1984" sz="2100" spc="457">
                <a:solidFill>
                  <a:srgbClr val="9C9C9A"/>
                </a:solidFill>
                <a:latin typeface="Times New Roman"/>
                <a:cs typeface="Times New Roman"/>
              </a:rPr>
              <a:t> </a:t>
            </a:r>
            <a:r>
              <a:rPr dirty="0" baseline="2136" sz="1950" spc="-75">
                <a:solidFill>
                  <a:srgbClr val="9C9C9A"/>
                </a:solidFill>
                <a:latin typeface="Courier New"/>
                <a:cs typeface="Courier New"/>
              </a:rPr>
              <a:t>Main</a:t>
            </a:r>
            <a:r>
              <a:rPr dirty="0" baseline="2136" sz="1950" spc="-277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baseline="2136" sz="1950" spc="-60">
                <a:solidFill>
                  <a:srgbClr val="9C9C9A"/>
                </a:solidFill>
                <a:latin typeface="Courier New"/>
                <a:cs typeface="Courier New"/>
              </a:rPr>
              <a:t>Street</a:t>
            </a:r>
            <a:r>
              <a:rPr dirty="0" baseline="2136" sz="1950" spc="-60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baseline="2136" sz="1950" spc="-135">
                <a:solidFill>
                  <a:srgbClr val="9C9C9A"/>
                </a:solidFill>
                <a:latin typeface="Courier New"/>
                <a:cs typeface="Courier New"/>
              </a:rPr>
              <a:t>One </a:t>
            </a:r>
            <a:r>
              <a:rPr dirty="0" baseline="2136" sz="1950" spc="-52">
                <a:solidFill>
                  <a:srgbClr val="9C9C9A"/>
                </a:solidFill>
                <a:latin typeface="Courier New"/>
                <a:cs typeface="Courier New"/>
              </a:rPr>
              <a:t>of </a:t>
            </a:r>
            <a:r>
              <a:rPr dirty="0" baseline="2136" sz="1950" spc="-15">
                <a:solidFill>
                  <a:srgbClr val="9C9C9A"/>
                </a:solidFill>
                <a:latin typeface="Courier New"/>
                <a:cs typeface="Courier New"/>
              </a:rPr>
              <a:t>a </a:t>
            </a:r>
            <a:r>
              <a:rPr dirty="0" baseline="2136" sz="1950" spc="-75">
                <a:solidFill>
                  <a:srgbClr val="9C9C9A"/>
                </a:solidFill>
                <a:latin typeface="Courier New"/>
                <a:cs typeface="Courier New"/>
              </a:rPr>
              <a:t>group </a:t>
            </a:r>
            <a:r>
              <a:rPr dirty="0" baseline="2136" sz="1950" spc="-112">
                <a:solidFill>
                  <a:srgbClr val="9C9C9A"/>
                </a:solidFill>
                <a:latin typeface="Courier New"/>
                <a:cs typeface="Courier New"/>
              </a:rPr>
              <a:t>of</a:t>
            </a:r>
            <a:r>
              <a:rPr dirty="0" baseline="2136" sz="1950" spc="-502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baseline="2136" sz="1950" spc="-112">
                <a:solidFill>
                  <a:srgbClr val="9C9C9A"/>
                </a:solidFill>
                <a:latin typeface="Courier New"/>
                <a:cs typeface="Courier New"/>
              </a:rPr>
              <a:t>early</a:t>
            </a:r>
            <a:endParaRPr baseline="2136" sz="19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6424" y="5669055"/>
            <a:ext cx="6440805" cy="525145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473075" marR="5080" indent="-461009">
              <a:lnSpc>
                <a:spcPct val="76000"/>
              </a:lnSpc>
              <a:spcBef>
                <a:spcPts val="475"/>
              </a:spcBef>
              <a:tabLst>
                <a:tab pos="478790" algn="l"/>
                <a:tab pos="2298700" algn="l"/>
                <a:tab pos="3867150" algn="l"/>
                <a:tab pos="4419600" algn="l"/>
                <a:tab pos="5045075" algn="l"/>
              </a:tabLst>
            </a:pPr>
            <a:r>
              <a:rPr dirty="0" sz="1300" spc="-145">
                <a:solidFill>
                  <a:srgbClr val="9C9C9A"/>
                </a:solidFill>
                <a:latin typeface="Courier New"/>
                <a:cs typeface="Courier New"/>
              </a:rPr>
              <a:t>20</a:t>
            </a:r>
            <a:r>
              <a:rPr dirty="0" sz="1300" spc="-63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140">
                <a:solidFill>
                  <a:srgbClr val="565656"/>
                </a:solidFill>
                <a:latin typeface="Courier New"/>
                <a:cs typeface="Courier New"/>
              </a:rPr>
              <a:t>.		</a:t>
            </a:r>
            <a:r>
              <a:rPr dirty="0" u="heavy" sz="1300" spc="-75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A</a:t>
            </a:r>
            <a:r>
              <a:rPr dirty="0" u="heavy" sz="1300" spc="-75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u="heavy" sz="1300" spc="-35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Ki</a:t>
            </a:r>
            <a:r>
              <a:rPr dirty="0" u="heavy" sz="1300" spc="-35">
                <a:solidFill>
                  <a:srgbClr val="828282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l</a:t>
            </a:r>
            <a:r>
              <a:rPr dirty="0" u="heavy" sz="1300" spc="-35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patric</a:t>
            </a:r>
            <a:r>
              <a:rPr dirty="0" u="heavy" sz="1300" spc="-350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65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Shop</a:t>
            </a:r>
            <a:r>
              <a:rPr dirty="0" u="heavy" sz="1300" spc="-65">
                <a:solidFill>
                  <a:srgbClr val="6B6B6B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,</a:t>
            </a:r>
            <a:r>
              <a:rPr dirty="0" sz="1300" spc="-65">
                <a:solidFill>
                  <a:srgbClr val="6B6B6B"/>
                </a:solidFill>
                <a:latin typeface="Courier New"/>
                <a:cs typeface="Courier New"/>
              </a:rPr>
              <a:t>	</a:t>
            </a:r>
            <a:r>
              <a:rPr dirty="0" sz="1300" spc="35">
                <a:solidFill>
                  <a:srgbClr val="9C9C9A"/>
                </a:solidFill>
                <a:latin typeface="Courier New"/>
                <a:cs typeface="Courier New"/>
              </a:rPr>
              <a:t>21</a:t>
            </a:r>
            <a:r>
              <a:rPr dirty="0" sz="1300" spc="-13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Main</a:t>
            </a:r>
            <a:r>
              <a:rPr dirty="0" sz="1300" spc="-14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C9C9A"/>
                </a:solidFill>
                <a:latin typeface="Courier New"/>
                <a:cs typeface="Courier New"/>
              </a:rPr>
              <a:t>Street</a:t>
            </a:r>
            <a:r>
              <a:rPr dirty="0" sz="1300" spc="-55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sz="1300" spc="-90">
                <a:solidFill>
                  <a:srgbClr val="9C9C9A"/>
                </a:solidFill>
                <a:latin typeface="Courier New"/>
                <a:cs typeface="Courier New"/>
              </a:rPr>
              <a:t>One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of </a:t>
            </a:r>
            <a:r>
              <a:rPr dirty="0" sz="1300" spc="-10">
                <a:solidFill>
                  <a:srgbClr val="9C9C9A"/>
                </a:solidFill>
                <a:latin typeface="Courier New"/>
                <a:cs typeface="Courier New"/>
              </a:rPr>
              <a:t>a 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group </a:t>
            </a:r>
            <a:r>
              <a:rPr dirty="0" sz="1300" spc="-50">
                <a:solidFill>
                  <a:srgbClr val="828282"/>
                </a:solidFill>
                <a:latin typeface="Courier New"/>
                <a:cs typeface="Courier New"/>
              </a:rPr>
              <a:t>o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f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early</a:t>
            </a:r>
            <a:r>
              <a:rPr dirty="0" sz="1300" spc="-40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C9C9A"/>
                </a:solidFill>
                <a:latin typeface="Courier New"/>
                <a:cs typeface="Courier New"/>
              </a:rPr>
              <a:t>19th 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century </a:t>
            </a:r>
            <a:r>
              <a:rPr dirty="0" sz="1150" spc="15" b="1">
                <a:solidFill>
                  <a:srgbClr val="9C9C9A"/>
                </a:solidFill>
                <a:latin typeface="Courier New"/>
                <a:cs typeface="Courier New"/>
              </a:rPr>
              <a:t>shops</a:t>
            </a:r>
            <a:r>
              <a:rPr dirty="0" sz="1150" spc="15" b="1">
                <a:solidFill>
                  <a:srgbClr val="6B6B6B"/>
                </a:solidFill>
                <a:latin typeface="Courier New"/>
                <a:cs typeface="Courier New"/>
              </a:rPr>
              <a:t>, 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proba </a:t>
            </a:r>
            <a:r>
              <a:rPr dirty="0" sz="1350" spc="-70">
                <a:solidFill>
                  <a:srgbClr val="9C9C9A"/>
                </a:solidFill>
                <a:latin typeface="Courier New"/>
                <a:cs typeface="Courier New"/>
              </a:rPr>
              <a:t>ly </a:t>
            </a:r>
            <a:r>
              <a:rPr dirty="0" sz="1300" spc="-90">
                <a:solidFill>
                  <a:srgbClr val="9C9C9A"/>
                </a:solidFill>
                <a:latin typeface="Courier New"/>
                <a:cs typeface="Courier New"/>
              </a:rPr>
              <a:t>built</a:t>
            </a:r>
            <a:r>
              <a:rPr dirty="0" sz="1300" spc="26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circa</a:t>
            </a:r>
            <a:r>
              <a:rPr dirty="0" sz="1300" spc="-1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50" spc="-85">
                <a:solidFill>
                  <a:srgbClr val="9C9C9A"/>
                </a:solidFill>
                <a:latin typeface="Courier New"/>
                <a:cs typeface="Courier New"/>
              </a:rPr>
              <a:t>1840</a:t>
            </a:r>
            <a:r>
              <a:rPr dirty="0" sz="1350" spc="-85">
                <a:solidFill>
                  <a:srgbClr val="6B6B6B"/>
                </a:solidFill>
                <a:latin typeface="Courier New"/>
                <a:cs typeface="Courier New"/>
              </a:rPr>
              <a:t>.	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Own</a:t>
            </a:r>
            <a:r>
              <a:rPr dirty="0" sz="1300" spc="-13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C9C9A"/>
                </a:solidFill>
                <a:latin typeface="Courier New"/>
                <a:cs typeface="Courier New"/>
              </a:rPr>
              <a:t>d	</a:t>
            </a:r>
            <a:r>
              <a:rPr dirty="0" sz="1350" spc="5">
                <a:solidFill>
                  <a:srgbClr val="9C9C9A"/>
                </a:solidFill>
                <a:latin typeface="Courier New"/>
                <a:cs typeface="Courier New"/>
              </a:rPr>
              <a:t>y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Marilyn </a:t>
            </a:r>
            <a:r>
              <a:rPr dirty="0" sz="1300" spc="15">
                <a:solidFill>
                  <a:srgbClr val="9C9C9A"/>
                </a:solidFill>
                <a:latin typeface="Courier New"/>
                <a:cs typeface="Courier New"/>
              </a:rPr>
              <a:t>K</a:t>
            </a:r>
            <a:r>
              <a:rPr dirty="0" sz="1300" spc="15">
                <a:solidFill>
                  <a:srgbClr val="565656"/>
                </a:solidFill>
                <a:latin typeface="Courier New"/>
                <a:cs typeface="Courier New"/>
              </a:rPr>
              <a:t>. </a:t>
            </a:r>
            <a:r>
              <a:rPr dirty="0" sz="1300" spc="1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250" spc="-15" b="1">
                <a:solidFill>
                  <a:srgbClr val="9C9C9A"/>
                </a:solidFill>
                <a:latin typeface="Times New Roman"/>
                <a:cs typeface="Times New Roman"/>
              </a:rPr>
              <a:t>Shaw</a:t>
            </a:r>
            <a:r>
              <a:rPr dirty="0" sz="1250" spc="-175" b="1">
                <a:solidFill>
                  <a:srgbClr val="9C9C9A"/>
                </a:solidFill>
                <a:latin typeface="Times New Roman"/>
                <a:cs typeface="Times New Roman"/>
              </a:rPr>
              <a:t> </a:t>
            </a:r>
            <a:r>
              <a:rPr dirty="0" sz="1250" spc="-65" b="1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50545" y="6219377"/>
            <a:ext cx="5974080" cy="285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1330" algn="l"/>
                <a:tab pos="2300605" algn="l"/>
                <a:tab pos="3869690" algn="l"/>
              </a:tabLst>
            </a:pPr>
            <a:r>
              <a:rPr dirty="0" sz="1200" spc="-130">
                <a:solidFill>
                  <a:srgbClr val="9C9C9A"/>
                </a:solidFill>
                <a:latin typeface="Courier New"/>
                <a:cs typeface="Courier New"/>
              </a:rPr>
              <a:t>2</a:t>
            </a:r>
            <a:r>
              <a:rPr dirty="0" sz="1200" spc="-57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200" spc="-130">
                <a:solidFill>
                  <a:srgbClr val="828282"/>
                </a:solidFill>
                <a:latin typeface="Courier New"/>
                <a:cs typeface="Courier New"/>
              </a:rPr>
              <a:t>1</a:t>
            </a:r>
            <a:r>
              <a:rPr dirty="0" sz="1200" spc="-610">
                <a:solidFill>
                  <a:srgbClr val="828282"/>
                </a:solidFill>
                <a:latin typeface="Courier New"/>
                <a:cs typeface="Courier New"/>
              </a:rPr>
              <a:t> </a:t>
            </a:r>
            <a:r>
              <a:rPr dirty="0" sz="1200" spc="-130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u="heavy" sz="1200" spc="-20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Mrs</a:t>
            </a:r>
            <a:r>
              <a:rPr dirty="0" u="heavy" sz="1200" spc="-2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200" spc="-2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u="heavy" sz="1300" spc="-10">
                <a:solidFill>
                  <a:srgbClr val="9C9C9A"/>
                </a:solidFill>
                <a:uFill>
                  <a:solidFill>
                    <a:srgbClr val="828282"/>
                  </a:solidFill>
                </a:uFill>
                <a:latin typeface="Courier New"/>
                <a:cs typeface="Courier New"/>
              </a:rPr>
              <a:t>Kir</a:t>
            </a:r>
            <a:r>
              <a:rPr dirty="0" u="heavy" sz="1300" spc="-235">
                <a:solidFill>
                  <a:srgbClr val="9C9C9A"/>
                </a:solidFill>
                <a:uFill>
                  <a:solidFill>
                    <a:srgbClr val="828282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20">
                <a:solidFill>
                  <a:srgbClr val="9C9C9A"/>
                </a:solidFill>
                <a:uFill>
                  <a:solidFill>
                    <a:srgbClr val="828282"/>
                  </a:solidFill>
                </a:uFill>
                <a:latin typeface="Courier New"/>
                <a:cs typeface="Courier New"/>
              </a:rPr>
              <a:t>y</a:t>
            </a:r>
            <a:r>
              <a:rPr dirty="0" u="heavy" sz="1300" spc="-20">
                <a:solidFill>
                  <a:srgbClr val="828282"/>
                </a:solidFill>
                <a:uFill>
                  <a:solidFill>
                    <a:srgbClr val="828282"/>
                  </a:solidFill>
                </a:uFill>
                <a:latin typeface="Courier New"/>
                <a:cs typeface="Courier New"/>
              </a:rPr>
              <a:t>'</a:t>
            </a:r>
            <a:r>
              <a:rPr dirty="0" u="heavy" sz="1300" spc="-20">
                <a:solidFill>
                  <a:srgbClr val="9C9C9A"/>
                </a:solidFill>
                <a:uFill>
                  <a:solidFill>
                    <a:srgbClr val="828282"/>
                  </a:solidFill>
                </a:uFill>
                <a:latin typeface="Courier New"/>
                <a:cs typeface="Courier New"/>
              </a:rPr>
              <a:t>s</a:t>
            </a:r>
            <a:r>
              <a:rPr dirty="0" u="heavy" sz="1300" spc="-150">
                <a:solidFill>
                  <a:srgbClr val="9C9C9A"/>
                </a:solidFill>
                <a:uFill>
                  <a:solidFill>
                    <a:srgbClr val="828282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200" spc="20">
                <a:solidFill>
                  <a:srgbClr val="9C9C9A"/>
                </a:solidFill>
                <a:uFill>
                  <a:solidFill>
                    <a:srgbClr val="828282"/>
                  </a:solidFill>
                </a:uFill>
                <a:latin typeface="Courier New"/>
                <a:cs typeface="Courier New"/>
              </a:rPr>
              <a:t>Shop</a:t>
            </a:r>
            <a:r>
              <a:rPr dirty="0" u="heavy" sz="1200" spc="20">
                <a:solidFill>
                  <a:srgbClr val="828282"/>
                </a:solidFill>
                <a:uFill>
                  <a:solidFill>
                    <a:srgbClr val="828282"/>
                  </a:solidFill>
                </a:uFill>
                <a:latin typeface="Courier New"/>
                <a:cs typeface="Courier New"/>
              </a:rPr>
              <a:t>,</a:t>
            </a:r>
            <a:r>
              <a:rPr dirty="0" sz="1200" spc="20">
                <a:solidFill>
                  <a:srgbClr val="828282"/>
                </a:solidFill>
                <a:latin typeface="Courier New"/>
                <a:cs typeface="Courier New"/>
              </a:rPr>
              <a:t>	</a:t>
            </a:r>
            <a:r>
              <a:rPr dirty="0" sz="1200" spc="-35">
                <a:solidFill>
                  <a:srgbClr val="828282"/>
                </a:solidFill>
                <a:latin typeface="Courier New"/>
                <a:cs typeface="Courier New"/>
              </a:rPr>
              <a:t>1</a:t>
            </a:r>
            <a:r>
              <a:rPr dirty="0" sz="1200" spc="-35">
                <a:solidFill>
                  <a:srgbClr val="9C9C9A"/>
                </a:solidFill>
                <a:latin typeface="Courier New"/>
                <a:cs typeface="Courier New"/>
              </a:rPr>
              <a:t>9</a:t>
            </a:r>
            <a:r>
              <a:rPr dirty="0" sz="1200" spc="16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200" spc="-10">
                <a:solidFill>
                  <a:srgbClr val="9C9C9A"/>
                </a:solidFill>
                <a:latin typeface="Courier New"/>
                <a:cs typeface="Courier New"/>
              </a:rPr>
              <a:t>Main</a:t>
            </a:r>
            <a:r>
              <a:rPr dirty="0" sz="1200" spc="-6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200" spc="5">
                <a:solidFill>
                  <a:srgbClr val="9C9C9A"/>
                </a:solidFill>
                <a:latin typeface="Courier New"/>
                <a:cs typeface="Courier New"/>
              </a:rPr>
              <a:t>Street</a:t>
            </a:r>
            <a:r>
              <a:rPr dirty="0" sz="1200" spc="5">
                <a:solidFill>
                  <a:srgbClr val="6B6B6B"/>
                </a:solidFill>
                <a:latin typeface="Courier New"/>
                <a:cs typeface="Courier New"/>
              </a:rPr>
              <a:t>.	</a:t>
            </a:r>
            <a:r>
              <a:rPr dirty="0" sz="1200" spc="-40">
                <a:solidFill>
                  <a:srgbClr val="9C9C9A"/>
                </a:solidFill>
                <a:latin typeface="Courier New"/>
                <a:cs typeface="Courier New"/>
              </a:rPr>
              <a:t>One </a:t>
            </a:r>
            <a:r>
              <a:rPr dirty="0" sz="1700" spc="-310">
                <a:solidFill>
                  <a:srgbClr val="9C9C9A"/>
                </a:solidFill>
                <a:latin typeface="Courier New"/>
                <a:cs typeface="Courier New"/>
              </a:rPr>
              <a:t>or </a:t>
            </a:r>
            <a:r>
              <a:rPr dirty="0" sz="1200" spc="-220">
                <a:solidFill>
                  <a:srgbClr val="9C9C9A"/>
                </a:solidFill>
                <a:latin typeface="Courier New"/>
                <a:cs typeface="Courier New"/>
              </a:rPr>
              <a:t>a </a:t>
            </a:r>
            <a:r>
              <a:rPr dirty="0" sz="1200">
                <a:solidFill>
                  <a:srgbClr val="9C9C9A"/>
                </a:solidFill>
                <a:latin typeface="Courier New"/>
                <a:cs typeface="Courier New"/>
              </a:rPr>
              <a:t>group </a:t>
            </a:r>
            <a:r>
              <a:rPr dirty="0" sz="1700" spc="-340" i="1">
                <a:solidFill>
                  <a:srgbClr val="9C9C9A"/>
                </a:solidFill>
                <a:latin typeface="Courier New"/>
                <a:cs typeface="Courier New"/>
              </a:rPr>
              <a:t>or</a:t>
            </a:r>
            <a:r>
              <a:rPr dirty="0" sz="1700" spc="-385" i="1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C9C9A"/>
                </a:solidFill>
                <a:latin typeface="Courier New"/>
                <a:cs typeface="Courier New"/>
              </a:rPr>
              <a:t>early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5506" y="6889988"/>
            <a:ext cx="260985" cy="216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114">
                <a:solidFill>
                  <a:srgbClr val="9C9C9A"/>
                </a:solidFill>
                <a:latin typeface="Times New Roman"/>
                <a:cs typeface="Times New Roman"/>
              </a:rPr>
              <a:t>2 2</a:t>
            </a:r>
            <a:r>
              <a:rPr dirty="0" sz="1250" spc="-25">
                <a:solidFill>
                  <a:srgbClr val="9C9C9A"/>
                </a:solidFill>
                <a:latin typeface="Times New Roman"/>
                <a:cs typeface="Times New Roman"/>
              </a:rPr>
              <a:t> </a:t>
            </a:r>
            <a:r>
              <a:rPr dirty="0" sz="1250" spc="-60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4095" y="1791616"/>
            <a:ext cx="1400810" cy="417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780">
              <a:lnSpc>
                <a:spcPts val="1755"/>
              </a:lnSpc>
              <a:spcBef>
                <a:spcPts val="100"/>
              </a:spcBef>
            </a:pPr>
            <a:r>
              <a:rPr dirty="0" u="heavy" sz="1650" spc="-125">
                <a:solidFill>
                  <a:srgbClr val="9C9C9A"/>
                </a:solidFill>
                <a:uFill>
                  <a:solidFill>
                    <a:srgbClr val="9C9C9A"/>
                  </a:solidFill>
                </a:uFill>
                <a:latin typeface="Times New Roman"/>
                <a:cs typeface="Times New Roman"/>
              </a:rPr>
              <a:t>36</a:t>
            </a:r>
            <a:r>
              <a:rPr dirty="0" sz="1650" spc="-125">
                <a:solidFill>
                  <a:srgbClr val="9C9C9A"/>
                </a:solidFill>
                <a:latin typeface="Times New Roman"/>
                <a:cs typeface="Times New Roman"/>
              </a:rPr>
              <a:t> </a:t>
            </a:r>
            <a:r>
              <a:rPr dirty="0" u="heavy" sz="1300" spc="-75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Main</a:t>
            </a:r>
            <a:r>
              <a:rPr dirty="0" u="heavy" sz="1300" spc="-315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60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Street</a:t>
            </a:r>
            <a:r>
              <a:rPr dirty="0" u="heavy" sz="1300" spc="-6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1335"/>
              </a:lnSpc>
            </a:pPr>
            <a:r>
              <a:rPr dirty="0" u="heavy" sz="1300" spc="40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Augens</a:t>
            </a:r>
            <a:r>
              <a:rPr dirty="0" u="heavy" sz="1300" spc="-120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300" spc="30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t</a:t>
            </a:r>
            <a:r>
              <a:rPr dirty="0" u="heavy" sz="1300" spc="-65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300" spc="125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ei</a:t>
            </a:r>
            <a:r>
              <a:rPr dirty="0" u="heavy" sz="1300" spc="-45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300" spc="55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n</a:t>
            </a:r>
            <a:r>
              <a:rPr dirty="0" u="heavy" sz="1300" spc="-70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300" spc="25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1495" y="1829763"/>
            <a:ext cx="341693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Built </a:t>
            </a:r>
            <a:r>
              <a:rPr dirty="0" sz="1300" spc="120">
                <a:solidFill>
                  <a:srgbClr val="9C9C9A"/>
                </a:solidFill>
                <a:latin typeface="Times New Roman"/>
                <a:cs typeface="Times New Roman"/>
              </a:rPr>
              <a:t>about </a:t>
            </a:r>
            <a:r>
              <a:rPr dirty="0" sz="1350" spc="-20">
                <a:solidFill>
                  <a:srgbClr val="6B6B6B"/>
                </a:solidFill>
                <a:latin typeface="Courier New"/>
                <a:cs typeface="Courier New"/>
              </a:rPr>
              <a:t>1</a:t>
            </a:r>
            <a:r>
              <a:rPr dirty="0" sz="1350" spc="-20">
                <a:solidFill>
                  <a:srgbClr val="9C9C9A"/>
                </a:solidFill>
                <a:latin typeface="Courier New"/>
                <a:cs typeface="Courier New"/>
              </a:rPr>
              <a:t>840</a:t>
            </a:r>
            <a:r>
              <a:rPr dirty="0" sz="1350" spc="-20">
                <a:solidFill>
                  <a:srgbClr val="565656"/>
                </a:solidFill>
                <a:latin typeface="Courier New"/>
                <a:cs typeface="Courier New"/>
              </a:rPr>
              <a:t>. </a:t>
            </a:r>
            <a:r>
              <a:rPr dirty="0" sz="1300" spc="-25">
                <a:solidFill>
                  <a:srgbClr val="9C9C9A"/>
                </a:solidFill>
                <a:latin typeface="Courier New"/>
                <a:cs typeface="Courier New"/>
              </a:rPr>
              <a:t>Pr</a:t>
            </a:r>
            <a:r>
              <a:rPr dirty="0" sz="1300" spc="-25">
                <a:solidFill>
                  <a:srgbClr val="828282"/>
                </a:solidFill>
                <a:latin typeface="Courier New"/>
                <a:cs typeface="Courier New"/>
              </a:rPr>
              <a:t>o</a:t>
            </a:r>
            <a:r>
              <a:rPr dirty="0" sz="1300" spc="-25">
                <a:solidFill>
                  <a:srgbClr val="9C9C9A"/>
                </a:solidFill>
                <a:latin typeface="Courier New"/>
                <a:cs typeface="Courier New"/>
              </a:rPr>
              <a:t>perty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of</a:t>
            </a:r>
            <a:r>
              <a:rPr dirty="0" sz="1300" spc="-31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Rober</a:t>
            </a:r>
            <a:r>
              <a:rPr dirty="0" sz="1300" spc="-45">
                <a:solidFill>
                  <a:srgbClr val="828282"/>
                </a:solidFill>
                <a:latin typeface="Courier New"/>
                <a:cs typeface="Courier New"/>
              </a:rPr>
              <a:t>t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0985" y="2268445"/>
            <a:ext cx="4984115" cy="403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75"/>
              </a:lnSpc>
              <a:spcBef>
                <a:spcPts val="100"/>
              </a:spcBef>
              <a:tabLst>
                <a:tab pos="1583055" algn="l"/>
                <a:tab pos="3316604" algn="l"/>
              </a:tabLst>
            </a:pPr>
            <a:r>
              <a:rPr dirty="0" u="heavy" sz="1350" spc="30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20</a:t>
            </a:r>
            <a:r>
              <a:rPr dirty="0" u="heavy" sz="1350" spc="-185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60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Main</a:t>
            </a:r>
            <a:r>
              <a:rPr dirty="0" u="heavy" sz="1300" spc="-195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45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Street</a:t>
            </a:r>
            <a:r>
              <a:rPr dirty="0" u="heavy" sz="1300" spc="-45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45">
                <a:solidFill>
                  <a:srgbClr val="565656"/>
                </a:solidFill>
                <a:latin typeface="Courier New"/>
                <a:cs typeface="Courier New"/>
              </a:rPr>
              <a:t>	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Built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50" spc="-85">
                <a:solidFill>
                  <a:srgbClr val="9C9C9A"/>
                </a:solidFill>
                <a:latin typeface="Courier New"/>
                <a:cs typeface="Courier New"/>
              </a:rPr>
              <a:t>about</a:t>
            </a:r>
            <a:r>
              <a:rPr dirty="0" sz="1350" spc="-16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50" spc="-75">
                <a:solidFill>
                  <a:srgbClr val="828282"/>
                </a:solidFill>
                <a:latin typeface="Courier New"/>
                <a:cs typeface="Courier New"/>
              </a:rPr>
              <a:t>1</a:t>
            </a:r>
            <a:r>
              <a:rPr dirty="0" sz="1350" spc="-75">
                <a:solidFill>
                  <a:srgbClr val="9C9C9A"/>
                </a:solidFill>
                <a:latin typeface="Courier New"/>
                <a:cs typeface="Courier New"/>
              </a:rPr>
              <a:t>830</a:t>
            </a:r>
            <a:r>
              <a:rPr dirty="0" sz="1350" spc="-75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Residence </a:t>
            </a:r>
            <a:r>
              <a:rPr dirty="0" sz="1350" spc="-95">
                <a:solidFill>
                  <a:srgbClr val="9C9C9A"/>
                </a:solidFill>
                <a:latin typeface="Courier New"/>
                <a:cs typeface="Courier New"/>
              </a:rPr>
              <a:t>of </a:t>
            </a:r>
            <a:r>
              <a:rPr dirty="0" sz="1500" spc="-220">
                <a:solidFill>
                  <a:srgbClr val="9C9C9A"/>
                </a:solidFill>
                <a:latin typeface="Courier New"/>
                <a:cs typeface="Courier New"/>
              </a:rPr>
              <a:t>Mr</a:t>
            </a:r>
            <a:r>
              <a:rPr dirty="0" sz="1500" spc="-220">
                <a:solidFill>
                  <a:srgbClr val="6B6B6B"/>
                </a:solidFill>
                <a:latin typeface="Courier New"/>
                <a:cs typeface="Courier New"/>
              </a:rPr>
              <a:t>.</a:t>
            </a:r>
            <a:r>
              <a:rPr dirty="0" sz="1500" spc="-60">
                <a:solidFill>
                  <a:srgbClr val="6B6B6B"/>
                </a:solidFill>
                <a:latin typeface="Courier New"/>
                <a:cs typeface="Courier New"/>
              </a:rPr>
              <a:t> </a:t>
            </a:r>
            <a:r>
              <a:rPr dirty="0" sz="1150" spc="-100">
                <a:solidFill>
                  <a:srgbClr val="9C9C9A"/>
                </a:solidFill>
                <a:latin typeface="Times New Roman"/>
                <a:cs typeface="Times New Roman"/>
              </a:rPr>
              <a:t>&amp;</a:t>
            </a:r>
            <a:endParaRPr sz="1150">
              <a:latin typeface="Times New Roman"/>
              <a:cs typeface="Times New Roman"/>
            </a:endParaRPr>
          </a:p>
          <a:p>
            <a:pPr marL="31115">
              <a:lnSpc>
                <a:spcPts val="1395"/>
              </a:lnSpc>
            </a:pPr>
            <a:r>
              <a:rPr dirty="0" sz="1350" spc="-105">
                <a:solidFill>
                  <a:srgbClr val="9C9C9A"/>
                </a:solidFill>
                <a:latin typeface="Courier New"/>
                <a:cs typeface="Courier New"/>
              </a:rPr>
              <a:t>Mrs</a:t>
            </a:r>
            <a:r>
              <a:rPr dirty="0" sz="1350" spc="-105">
                <a:solidFill>
                  <a:srgbClr val="565656"/>
                </a:solidFill>
                <a:latin typeface="Courier New"/>
                <a:cs typeface="Courier New"/>
              </a:rPr>
              <a:t>.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Albert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Pagnotta</a:t>
            </a:r>
            <a:r>
              <a:rPr dirty="0" sz="1300" spc="-70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8462" y="2741967"/>
            <a:ext cx="18446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400" spc="-80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Arial"/>
                <a:cs typeface="Arial"/>
              </a:rPr>
              <a:t>o</a:t>
            </a:r>
            <a:r>
              <a:rPr dirty="0" u="heavy" sz="1400" spc="-80">
                <a:solidFill>
                  <a:srgbClr val="6B6B6B"/>
                </a:solidFill>
                <a:uFill>
                  <a:solidFill>
                    <a:srgbClr val="6B6B6B"/>
                  </a:solidFill>
                </a:uFill>
                <a:latin typeface="Arial"/>
                <a:cs typeface="Arial"/>
              </a:rPr>
              <a:t>.</a:t>
            </a:r>
            <a:r>
              <a:rPr dirty="0" sz="1400" spc="-80">
                <a:solidFill>
                  <a:srgbClr val="6B6B6B"/>
                </a:solidFill>
                <a:latin typeface="Arial"/>
                <a:cs typeface="Arial"/>
              </a:rPr>
              <a:t>. </a:t>
            </a:r>
            <a:r>
              <a:rPr dirty="0" u="heavy" sz="1200" spc="-420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W</a:t>
            </a:r>
            <a:r>
              <a:rPr dirty="0" u="heavy" sz="1200" spc="-135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114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sz="1200" spc="-114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u="heavy" sz="1300" spc="-75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Pollitz </a:t>
            </a:r>
            <a:r>
              <a:rPr dirty="0" u="heavy" sz="1300" spc="-50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Hous</a:t>
            </a:r>
            <a:r>
              <a:rPr dirty="0" u="heavy" sz="1300" spc="-225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5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•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25444" y="2754682"/>
            <a:ext cx="3402329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205" algn="l"/>
              </a:tabLst>
            </a:pPr>
            <a:r>
              <a:rPr dirty="0" sz="1200" spc="165">
                <a:solidFill>
                  <a:srgbClr val="9C9C9A"/>
                </a:solidFill>
                <a:latin typeface="Times New Roman"/>
                <a:cs typeface="Times New Roman"/>
              </a:rPr>
              <a:t>This</a:t>
            </a:r>
            <a:r>
              <a:rPr dirty="0" sz="1200" spc="515">
                <a:solidFill>
                  <a:srgbClr val="9C9C9A"/>
                </a:solidFill>
                <a:latin typeface="Times New Roman"/>
                <a:cs typeface="Times New Roman"/>
              </a:rPr>
              <a:t> </a:t>
            </a:r>
            <a:r>
              <a:rPr dirty="0" sz="1200" spc="125">
                <a:solidFill>
                  <a:srgbClr val="9C9C9A"/>
                </a:solidFill>
                <a:latin typeface="Times New Roman"/>
                <a:cs typeface="Times New Roman"/>
              </a:rPr>
              <a:t>is	</a:t>
            </a:r>
            <a:r>
              <a:rPr dirty="0" sz="1200" spc="150">
                <a:solidFill>
                  <a:srgbClr val="9C9C9A"/>
                </a:solidFill>
                <a:latin typeface="Times New Roman"/>
                <a:cs typeface="Times New Roman"/>
              </a:rPr>
              <a:t>the </a:t>
            </a:r>
            <a:r>
              <a:rPr dirty="0" sz="1200" spc="140">
                <a:solidFill>
                  <a:srgbClr val="9C9C9A"/>
                </a:solidFill>
                <a:latin typeface="Times New Roman"/>
                <a:cs typeface="Times New Roman"/>
              </a:rPr>
              <a:t>second </a:t>
            </a:r>
            <a:r>
              <a:rPr dirty="0" sz="1200" spc="130">
                <a:solidFill>
                  <a:srgbClr val="9C9C9A"/>
                </a:solidFill>
                <a:latin typeface="Times New Roman"/>
                <a:cs typeface="Times New Roman"/>
              </a:rPr>
              <a:t>of </a:t>
            </a:r>
            <a:r>
              <a:rPr dirty="0" sz="1250" spc="130">
                <a:solidFill>
                  <a:srgbClr val="9C9C9A"/>
                </a:solidFill>
                <a:latin typeface="Times New Roman"/>
                <a:cs typeface="Times New Roman"/>
              </a:rPr>
              <a:t>the </a:t>
            </a:r>
            <a:r>
              <a:rPr dirty="0" sz="1200" spc="150">
                <a:solidFill>
                  <a:srgbClr val="9C9C9A"/>
                </a:solidFill>
                <a:latin typeface="Times New Roman"/>
                <a:cs typeface="Times New Roman"/>
              </a:rPr>
              <a:t>two</a:t>
            </a:r>
            <a:r>
              <a:rPr dirty="0" sz="1200" spc="270">
                <a:solidFill>
                  <a:srgbClr val="9C9C9A"/>
                </a:solidFill>
                <a:latin typeface="Times New Roman"/>
                <a:cs typeface="Times New Roman"/>
              </a:rPr>
              <a:t>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Pollitz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2295" y="2903960"/>
            <a:ext cx="5966460" cy="19119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houses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which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are </a:t>
            </a:r>
            <a:r>
              <a:rPr dirty="0" u="heavy" sz="1350" spc="-110">
                <a:solidFill>
                  <a:srgbClr val="9C9C9A"/>
                </a:solidFill>
                <a:uFill>
                  <a:solidFill>
                    <a:srgbClr val="9C9C9A"/>
                  </a:solidFill>
                </a:uFill>
                <a:latin typeface="Courier New"/>
                <a:cs typeface="Courier New"/>
              </a:rPr>
              <a:t>listed</a:t>
            </a:r>
            <a:r>
              <a:rPr dirty="0" sz="1350" spc="-11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individ</a:t>
            </a:r>
            <a:r>
              <a:rPr dirty="0" sz="1300" spc="-45">
                <a:solidFill>
                  <a:srgbClr val="828282"/>
                </a:solidFill>
                <a:latin typeface="Courier New"/>
                <a:cs typeface="Courier New"/>
              </a:rPr>
              <a:t>a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ally </a:t>
            </a:r>
            <a:r>
              <a:rPr dirty="0" sz="1300" spc="-35">
                <a:solidFill>
                  <a:srgbClr val="9C9C9A"/>
                </a:solidFill>
                <a:latin typeface="Courier New"/>
                <a:cs typeface="Courier New"/>
              </a:rPr>
              <a:t>on 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Walling</a:t>
            </a:r>
            <a:r>
              <a:rPr dirty="0" sz="1300" spc="-33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Map</a:t>
            </a:r>
            <a:r>
              <a:rPr dirty="0" sz="1300" spc="-70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  <a:p>
            <a:pPr marL="13335" marR="177800" indent="14604">
              <a:lnSpc>
                <a:spcPct val="74800"/>
              </a:lnSpc>
              <a:spcBef>
                <a:spcPts val="210"/>
              </a:spcBef>
              <a:tabLst>
                <a:tab pos="836930" algn="l"/>
                <a:tab pos="1748789" algn="l"/>
                <a:tab pos="3213100" algn="l"/>
                <a:tab pos="3675379" algn="l"/>
                <a:tab pos="4223385" algn="l"/>
                <a:tab pos="5051425" algn="l"/>
              </a:tabLst>
            </a:pPr>
            <a:r>
              <a:rPr dirty="0" sz="1200" spc="140">
                <a:solidFill>
                  <a:srgbClr val="9C9C9A"/>
                </a:solidFill>
                <a:latin typeface="Times New Roman"/>
                <a:cs typeface="Times New Roman"/>
              </a:rPr>
              <a:t>Like  </a:t>
            </a:r>
            <a:r>
              <a:rPr dirty="0" sz="1200" spc="120">
                <a:solidFill>
                  <a:srgbClr val="9C9C9A"/>
                </a:solidFill>
                <a:latin typeface="Times New Roman"/>
                <a:cs typeface="Times New Roman"/>
              </a:rPr>
              <a:t>the  </a:t>
            </a:r>
            <a:r>
              <a:rPr dirty="0" sz="1200" spc="125">
                <a:solidFill>
                  <a:srgbClr val="9C9C9A"/>
                </a:solidFill>
                <a:latin typeface="Times New Roman"/>
                <a:cs typeface="Times New Roman"/>
              </a:rPr>
              <a:t>ot </a:t>
            </a:r>
            <a:r>
              <a:rPr dirty="0" sz="1200" spc="130">
                <a:solidFill>
                  <a:srgbClr val="9C9C9A"/>
                </a:solidFill>
                <a:latin typeface="Times New Roman"/>
                <a:cs typeface="Times New Roman"/>
              </a:rPr>
              <a:t>her </a:t>
            </a:r>
            <a:r>
              <a:rPr dirty="0" sz="1200" spc="75">
                <a:solidFill>
                  <a:srgbClr val="565656"/>
                </a:solidFill>
                <a:latin typeface="Times New Roman"/>
                <a:cs typeface="Times New Roman"/>
              </a:rPr>
              <a:t>, </a:t>
            </a:r>
            <a:r>
              <a:rPr dirty="0" sz="1200" spc="45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this 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is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sit ated</a:t>
            </a:r>
            <a:r>
              <a:rPr dirty="0" sz="1300" spc="-37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C9C9A"/>
                </a:solidFill>
                <a:latin typeface="Courier New"/>
                <a:cs typeface="Courier New"/>
              </a:rPr>
              <a:t>on</a:t>
            </a:r>
            <a:r>
              <a:rPr dirty="0" sz="1300" spc="-3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200" spc="-25">
                <a:solidFill>
                  <a:srgbClr val="9C9C9A"/>
                </a:solidFill>
                <a:latin typeface="Times New Roman"/>
                <a:cs typeface="Times New Roman"/>
              </a:rPr>
              <a:t>the	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hillside</a:t>
            </a:r>
            <a:r>
              <a:rPr dirty="0" sz="1300" spc="3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200" spc="-55" b="1">
                <a:solidFill>
                  <a:srgbClr val="9C9C9A"/>
                </a:solidFill>
                <a:latin typeface="Times New Roman"/>
                <a:cs typeface="Times New Roman"/>
              </a:rPr>
              <a:t>a  </a:t>
            </a:r>
            <a:r>
              <a:rPr dirty="0" sz="1200" spc="145" b="1">
                <a:solidFill>
                  <a:srgbClr val="9C9C9A"/>
                </a:solidFill>
                <a:latin typeface="Times New Roman"/>
                <a:cs typeface="Times New Roman"/>
              </a:rPr>
              <a:t> </a:t>
            </a:r>
            <a:r>
              <a:rPr dirty="0" sz="1200" spc="-55" b="1">
                <a:solidFill>
                  <a:srgbClr val="9C9C9A"/>
                </a:solidFill>
                <a:latin typeface="Times New Roman"/>
                <a:cs typeface="Times New Roman"/>
              </a:rPr>
              <a:t>ove	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Main  </a:t>
            </a:r>
            <a:r>
              <a:rPr dirty="0" sz="1300" spc="-55">
                <a:solidFill>
                  <a:srgbClr val="9C9C9A"/>
                </a:solidFill>
                <a:latin typeface="Courier New"/>
                <a:cs typeface="Courier New"/>
              </a:rPr>
              <a:t>Street</a:t>
            </a:r>
            <a:r>
              <a:rPr dirty="0" sz="1300" spc="-55">
                <a:solidFill>
                  <a:srgbClr val="6B6B6B"/>
                </a:solidFill>
                <a:latin typeface="Courier New"/>
                <a:cs typeface="Courier New"/>
              </a:rPr>
              <a:t>.	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It </a:t>
            </a:r>
            <a:r>
              <a:rPr dirty="0" sz="1300" spc="-35">
                <a:solidFill>
                  <a:srgbClr val="9C9C9A"/>
                </a:solidFill>
                <a:latin typeface="Courier New"/>
                <a:cs typeface="Courier New"/>
              </a:rPr>
              <a:t>was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bui</a:t>
            </a:r>
            <a:r>
              <a:rPr dirty="0" sz="1300" spc="-70">
                <a:solidFill>
                  <a:srgbClr val="828282"/>
                </a:solidFill>
                <a:latin typeface="Courier New"/>
                <a:cs typeface="Courier New"/>
              </a:rPr>
              <a:t>l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t</a:t>
            </a:r>
            <a:r>
              <a:rPr dirty="0" sz="1300" spc="-16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about</a:t>
            </a:r>
            <a:r>
              <a:rPr dirty="0" sz="1300" spc="-10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400" spc="-100">
                <a:solidFill>
                  <a:srgbClr val="9C9C9A"/>
                </a:solidFill>
                <a:latin typeface="Courier New"/>
                <a:cs typeface="Courier New"/>
              </a:rPr>
              <a:t>1850</a:t>
            </a:r>
            <a:r>
              <a:rPr dirty="0" sz="1400" spc="-100">
                <a:solidFill>
                  <a:srgbClr val="6B6B6B"/>
                </a:solidFill>
                <a:latin typeface="Courier New"/>
                <a:cs typeface="Courier New"/>
              </a:rPr>
              <a:t>.	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Pollitz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family 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immigra</a:t>
            </a:r>
            <a:r>
              <a:rPr dirty="0" sz="1300" spc="-45">
                <a:solidFill>
                  <a:srgbClr val="565656"/>
                </a:solidFill>
                <a:latin typeface="Courier New"/>
                <a:cs typeface="Courier New"/>
              </a:rPr>
              <a:t>­ 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ted </a:t>
            </a:r>
            <a:r>
              <a:rPr dirty="0" sz="1300" spc="-35">
                <a:solidFill>
                  <a:srgbClr val="9C9C9A"/>
                </a:solidFill>
                <a:latin typeface="Courier New"/>
                <a:cs typeface="Courier New"/>
              </a:rPr>
              <a:t>from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Belfast</a:t>
            </a:r>
            <a:r>
              <a:rPr dirty="0" sz="1300" spc="-60">
                <a:solidFill>
                  <a:srgbClr val="6B6B6B"/>
                </a:solidFill>
                <a:latin typeface="Courier New"/>
                <a:cs typeface="Courier New"/>
              </a:rPr>
              <a:t>,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North 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Ireland</a:t>
            </a:r>
            <a:r>
              <a:rPr dirty="0" sz="1300" spc="-65">
                <a:solidFill>
                  <a:srgbClr val="828282"/>
                </a:solidFill>
                <a:latin typeface="Courier New"/>
                <a:cs typeface="Courier New"/>
              </a:rPr>
              <a:t>,</a:t>
            </a:r>
            <a:r>
              <a:rPr dirty="0" sz="1300" spc="-185">
                <a:solidFill>
                  <a:srgbClr val="828282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about </a:t>
            </a:r>
            <a:r>
              <a:rPr dirty="0" sz="1350" spc="-75">
                <a:solidFill>
                  <a:srgbClr val="9C9C9A"/>
                </a:solidFill>
                <a:latin typeface="Courier New"/>
                <a:cs typeface="Courier New"/>
              </a:rPr>
              <a:t>1840</a:t>
            </a:r>
            <a:r>
              <a:rPr dirty="0" sz="1350" spc="-75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Probably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this  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house </a:t>
            </a:r>
            <a:r>
              <a:rPr dirty="0" sz="1300" spc="-35">
                <a:solidFill>
                  <a:srgbClr val="9C9C9A"/>
                </a:solidFill>
                <a:latin typeface="Courier New"/>
                <a:cs typeface="Courier New"/>
              </a:rPr>
              <a:t>wes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their</a:t>
            </a:r>
            <a:r>
              <a:rPr dirty="0" sz="1300" spc="1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actual</a:t>
            </a:r>
            <a:r>
              <a:rPr dirty="0" sz="1300" spc="-9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residence</a:t>
            </a:r>
            <a:r>
              <a:rPr dirty="0" sz="1300" spc="-60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A </a:t>
            </a:r>
            <a:r>
              <a:rPr dirty="0" sz="1300" spc="-30">
                <a:solidFill>
                  <a:srgbClr val="9C9C9A"/>
                </a:solidFill>
                <a:latin typeface="Courier New"/>
                <a:cs typeface="Courier New"/>
              </a:rPr>
              <a:t>son</a:t>
            </a:r>
            <a:r>
              <a:rPr dirty="0" sz="1300" spc="-30">
                <a:solidFill>
                  <a:srgbClr val="6B6B6B"/>
                </a:solidFill>
                <a:latin typeface="Courier New"/>
                <a:cs typeface="Courier New"/>
              </a:rPr>
              <a:t>,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John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Codman 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Pollitz</a:t>
            </a:r>
            <a:r>
              <a:rPr dirty="0" sz="1300" spc="-65">
                <a:solidFill>
                  <a:srgbClr val="828282"/>
                </a:solidFill>
                <a:latin typeface="Courier New"/>
                <a:cs typeface="Courier New"/>
              </a:rPr>
              <a:t>,  </a:t>
            </a:r>
            <a:r>
              <a:rPr dirty="0" sz="1300" spc="-35">
                <a:solidFill>
                  <a:srgbClr val="9C9C9A"/>
                </a:solidFill>
                <a:latin typeface="Courier New"/>
                <a:cs typeface="Courier New"/>
              </a:rPr>
              <a:t>who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died during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the Civil </a:t>
            </a:r>
            <a:r>
              <a:rPr dirty="0" sz="1300" spc="-25">
                <a:solidFill>
                  <a:srgbClr val="9C9C9A"/>
                </a:solidFill>
                <a:latin typeface="Courier New"/>
                <a:cs typeface="Courier New"/>
              </a:rPr>
              <a:t>War</a:t>
            </a:r>
            <a:r>
              <a:rPr dirty="0" sz="1300" spc="-25">
                <a:solidFill>
                  <a:srgbClr val="828282"/>
                </a:solidFill>
                <a:latin typeface="Courier New"/>
                <a:cs typeface="Courier New"/>
              </a:rPr>
              <a:t>,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saved 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his </a:t>
            </a:r>
            <a:r>
              <a:rPr dirty="0" sz="1300" spc="-35">
                <a:solidFill>
                  <a:srgbClr val="9C9C9A"/>
                </a:solidFill>
                <a:latin typeface="Courier New"/>
                <a:cs typeface="Courier New"/>
              </a:rPr>
              <a:t>pa7 </a:t>
            </a:r>
            <a:r>
              <a:rPr dirty="0" sz="1300" spc="-20">
                <a:solidFill>
                  <a:srgbClr val="9C9C9A"/>
                </a:solidFill>
                <a:latin typeface="Courier New"/>
                <a:cs typeface="Courier New"/>
              </a:rPr>
              <a:t>as </a:t>
            </a:r>
            <a:r>
              <a:rPr dirty="0" sz="1300" spc="55">
                <a:solidFill>
                  <a:srgbClr val="9C9C9A"/>
                </a:solidFill>
                <a:latin typeface="Courier New"/>
                <a:cs typeface="Courier New"/>
              </a:rPr>
              <a:t>a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soldier 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in  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Union</a:t>
            </a:r>
            <a:r>
              <a:rPr dirty="0" sz="1300" spc="3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Army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25">
                <a:solidFill>
                  <a:srgbClr val="9C9C9A"/>
                </a:solidFill>
                <a:latin typeface="Courier New"/>
                <a:cs typeface="Courier New"/>
              </a:rPr>
              <a:t>to	</a:t>
            </a:r>
            <a:r>
              <a:rPr dirty="0" sz="1300" spc="-35">
                <a:solidFill>
                  <a:srgbClr val="9C9C9A"/>
                </a:solidFill>
                <a:latin typeface="Courier New"/>
                <a:cs typeface="Courier New"/>
              </a:rPr>
              <a:t>uy </a:t>
            </a:r>
            <a:r>
              <a:rPr dirty="0" sz="1300" spc="-114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bell </a:t>
            </a:r>
            <a:r>
              <a:rPr dirty="0" sz="1300" spc="5">
                <a:solidFill>
                  <a:srgbClr val="9C9C9A"/>
                </a:solidFill>
                <a:latin typeface="Courier New"/>
                <a:cs typeface="Courier New"/>
              </a:rPr>
              <a:t>for </a:t>
            </a:r>
            <a:r>
              <a:rPr dirty="0" sz="1300" spc="-90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original Trinity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Chur</a:t>
            </a:r>
            <a:r>
              <a:rPr dirty="0" sz="1300" spc="-60">
                <a:solidFill>
                  <a:srgbClr val="828282"/>
                </a:solidFill>
                <a:latin typeface="Courier New"/>
                <a:cs typeface="Courier New"/>
              </a:rPr>
              <a:t>c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h</a:t>
            </a:r>
            <a:r>
              <a:rPr dirty="0" sz="1300" spc="-60">
                <a:solidFill>
                  <a:srgbClr val="565656"/>
                </a:solidFill>
                <a:latin typeface="Courier New"/>
                <a:cs typeface="Courier New"/>
              </a:rPr>
              <a:t>.  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Residence </a:t>
            </a:r>
            <a:r>
              <a:rPr dirty="0" sz="1400" spc="-114">
                <a:solidFill>
                  <a:srgbClr val="9C9C9A"/>
                </a:solidFill>
                <a:latin typeface="Courier New"/>
                <a:cs typeface="Courier New"/>
              </a:rPr>
              <a:t>of </a:t>
            </a:r>
            <a:r>
              <a:rPr dirty="0" sz="1400" spc="-120">
                <a:solidFill>
                  <a:srgbClr val="9C9C9A"/>
                </a:solidFill>
                <a:latin typeface="Courier New"/>
                <a:cs typeface="Courier New"/>
              </a:rPr>
              <a:t>Mr</a:t>
            </a:r>
            <a:r>
              <a:rPr dirty="0" sz="1400" spc="-120">
                <a:solidFill>
                  <a:srgbClr val="565656"/>
                </a:solidFill>
                <a:latin typeface="Courier New"/>
                <a:cs typeface="Courier New"/>
              </a:rPr>
              <a:t>. </a:t>
            </a:r>
            <a:r>
              <a:rPr dirty="0" sz="1050" spc="15">
                <a:solidFill>
                  <a:srgbClr val="9C9C9A"/>
                </a:solidFill>
                <a:latin typeface="Arial"/>
                <a:cs typeface="Arial"/>
              </a:rPr>
              <a:t>&amp; </a:t>
            </a:r>
            <a:r>
              <a:rPr dirty="0" sz="1400" spc="-114">
                <a:solidFill>
                  <a:srgbClr val="9C9C9A"/>
                </a:solidFill>
                <a:latin typeface="Courier New"/>
                <a:cs typeface="Courier New"/>
              </a:rPr>
              <a:t>Mrs</a:t>
            </a:r>
            <a:r>
              <a:rPr dirty="0" sz="1400" spc="-114">
                <a:solidFill>
                  <a:srgbClr val="565656"/>
                </a:solidFill>
                <a:latin typeface="Courier New"/>
                <a:cs typeface="Courier New"/>
              </a:rPr>
              <a:t>.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Walter</a:t>
            </a:r>
            <a:r>
              <a:rPr dirty="0" sz="1300" spc="-15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80">
                <a:solidFill>
                  <a:srgbClr val="9C9C9A"/>
                </a:solidFill>
                <a:latin typeface="Courier New"/>
                <a:cs typeface="Courier New"/>
              </a:rPr>
              <a:t>Ogle</a:t>
            </a:r>
            <a:r>
              <a:rPr dirty="0" sz="1300" spc="-80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  <a:p>
            <a:pPr marL="19050" marR="5080" indent="1270">
              <a:lnSpc>
                <a:spcPct val="76000"/>
              </a:lnSpc>
              <a:spcBef>
                <a:spcPts val="1210"/>
              </a:spcBef>
              <a:tabLst>
                <a:tab pos="1840864" algn="l"/>
                <a:tab pos="3231515" algn="l"/>
                <a:tab pos="3400425" algn="l"/>
                <a:tab pos="4040504" algn="l"/>
                <a:tab pos="4593590" algn="l"/>
              </a:tabLst>
            </a:pPr>
            <a:r>
              <a:rPr dirty="0" u="heavy" sz="1300" spc="-60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John</a:t>
            </a:r>
            <a:r>
              <a:rPr dirty="0" u="heavy" sz="1300" spc="-170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70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Willis</a:t>
            </a:r>
            <a:r>
              <a:rPr dirty="0" u="heavy" sz="1300" spc="-60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50" spc="-80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House</a:t>
            </a:r>
            <a:r>
              <a:rPr dirty="0" u="heavy" sz="1350" spc="-80">
                <a:solidFill>
                  <a:srgbClr val="6B6B6B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,</a:t>
            </a:r>
            <a:r>
              <a:rPr dirty="0" sz="1350" spc="-80">
                <a:solidFill>
                  <a:srgbClr val="6B6B6B"/>
                </a:solidFill>
                <a:latin typeface="Courier New"/>
                <a:cs typeface="Courier New"/>
              </a:rPr>
              <a:t>	</a:t>
            </a:r>
            <a:r>
              <a:rPr dirty="0" sz="1350" spc="-40">
                <a:solidFill>
                  <a:srgbClr val="828282"/>
                </a:solidFill>
                <a:latin typeface="Courier New"/>
                <a:cs typeface="Courier New"/>
              </a:rPr>
              <a:t>1</a:t>
            </a:r>
            <a:r>
              <a:rPr dirty="0" sz="1350" spc="-40">
                <a:solidFill>
                  <a:srgbClr val="9C9C9A"/>
                </a:solidFill>
                <a:latin typeface="Courier New"/>
                <a:cs typeface="Courier New"/>
              </a:rPr>
              <a:t>8 </a:t>
            </a:r>
            <a:r>
              <a:rPr dirty="0" sz="1350" spc="-120" b="1">
                <a:solidFill>
                  <a:srgbClr val="9C9C9A"/>
                </a:solidFill>
                <a:latin typeface="Courier New"/>
                <a:cs typeface="Courier New"/>
              </a:rPr>
              <a:t>Main</a:t>
            </a:r>
            <a:r>
              <a:rPr dirty="0" sz="1350" spc="-110" b="1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114">
                <a:solidFill>
                  <a:srgbClr val="9C9C9A"/>
                </a:solidFill>
                <a:latin typeface="Courier New"/>
                <a:cs typeface="Courier New"/>
              </a:rPr>
              <a:t>Stree</a:t>
            </a:r>
            <a:r>
              <a:rPr dirty="0" sz="1300" spc="-50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t</a:t>
            </a:r>
            <a:r>
              <a:rPr dirty="0" sz="1300" spc="-50">
                <a:solidFill>
                  <a:srgbClr val="565656"/>
                </a:solidFill>
                <a:latin typeface="Courier New"/>
                <a:cs typeface="Courier New"/>
              </a:rPr>
              <a:t>.		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Circa </a:t>
            </a:r>
            <a:r>
              <a:rPr dirty="0" sz="1350" spc="-70">
                <a:solidFill>
                  <a:srgbClr val="9C9C9A"/>
                </a:solidFill>
                <a:latin typeface="Courier New"/>
                <a:cs typeface="Courier New"/>
              </a:rPr>
              <a:t>1835</a:t>
            </a:r>
            <a:r>
              <a:rPr dirty="0" sz="1350" spc="-70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John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Willis  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operated the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grist mill </a:t>
            </a:r>
            <a:r>
              <a:rPr dirty="0" sz="1300" spc="-30">
                <a:solidFill>
                  <a:srgbClr val="9C9C9A"/>
                </a:solidFill>
                <a:latin typeface="Courier New"/>
                <a:cs typeface="Courier New"/>
              </a:rPr>
              <a:t>for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several </a:t>
            </a:r>
            <a:r>
              <a:rPr dirty="0" sz="1300" spc="-280">
                <a:solidFill>
                  <a:srgbClr val="9C9C9A"/>
                </a:solidFill>
                <a:latin typeface="Courier New"/>
                <a:cs typeface="Courier New"/>
              </a:rPr>
              <a:t>y1itars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during </a:t>
            </a:r>
            <a:r>
              <a:rPr dirty="0" sz="1300" spc="-90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sz="1300" spc="-100">
                <a:solidFill>
                  <a:srgbClr val="828282"/>
                </a:solidFill>
                <a:latin typeface="Courier New"/>
                <a:cs typeface="Courier New"/>
              </a:rPr>
              <a:t>1</a:t>
            </a:r>
            <a:r>
              <a:rPr dirty="0" sz="1300" spc="-100">
                <a:solidFill>
                  <a:srgbClr val="9C9C9A"/>
                </a:solidFill>
                <a:latin typeface="Courier New"/>
                <a:cs typeface="Courier New"/>
              </a:rPr>
              <a:t>9t </a:t>
            </a:r>
            <a:r>
              <a:rPr dirty="0" sz="1300" spc="75">
                <a:solidFill>
                  <a:srgbClr val="9C9C9A"/>
                </a:solidFill>
                <a:latin typeface="Courier New"/>
                <a:cs typeface="Courier New"/>
              </a:rPr>
              <a:t>h</a:t>
            </a:r>
            <a:r>
              <a:rPr dirty="0" sz="1300" spc="-54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C9C9A"/>
                </a:solidFill>
                <a:latin typeface="Courier New"/>
                <a:cs typeface="Courier New"/>
              </a:rPr>
              <a:t>century  </a:t>
            </a:r>
            <a:r>
              <a:rPr dirty="0" sz="1300" spc="-25">
                <a:solidFill>
                  <a:srgbClr val="9C9C9A"/>
                </a:solidFill>
                <a:latin typeface="Courier New"/>
                <a:cs typeface="Courier New"/>
              </a:rPr>
              <a:t>in 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partnership </a:t>
            </a:r>
            <a:r>
              <a:rPr dirty="0" sz="1300" spc="-35">
                <a:solidFill>
                  <a:srgbClr val="9C9C9A"/>
                </a:solidFill>
                <a:latin typeface="Courier New"/>
                <a:cs typeface="Courier New"/>
              </a:rPr>
              <a:t>with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 George</a:t>
            </a:r>
            <a:r>
              <a:rPr dirty="0" sz="1300" spc="1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Allen</a:t>
            </a:r>
            <a:r>
              <a:rPr dirty="0" sz="1300" spc="-50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sz="1300" spc="-90">
                <a:solidFill>
                  <a:srgbClr val="9C9C9A"/>
                </a:solidFill>
                <a:latin typeface="Courier New"/>
                <a:cs typeface="Courier New"/>
              </a:rPr>
              <a:t>Owned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100" spc="-70">
                <a:solidFill>
                  <a:srgbClr val="9C9C9A"/>
                </a:solidFill>
                <a:latin typeface="Arial"/>
                <a:cs typeface="Arial"/>
              </a:rPr>
              <a:t>by	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Anthony</a:t>
            </a:r>
            <a:r>
              <a:rPr dirty="0" sz="1300" spc="5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90">
                <a:solidFill>
                  <a:srgbClr val="9C9C9A"/>
                </a:solidFill>
                <a:latin typeface="Courier New"/>
                <a:cs typeface="Courier New"/>
              </a:rPr>
              <a:t>Bretone</a:t>
            </a:r>
            <a:r>
              <a:rPr dirty="0" sz="1300" spc="-90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02931" y="5039895"/>
            <a:ext cx="5608320" cy="546100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22225" marR="5080" indent="-10160">
              <a:lnSpc>
                <a:spcPct val="76100"/>
              </a:lnSpc>
              <a:spcBef>
                <a:spcPts val="500"/>
              </a:spcBef>
              <a:tabLst>
                <a:tab pos="2764790" algn="l"/>
                <a:tab pos="4410075" algn="l"/>
              </a:tabLst>
            </a:pPr>
            <a:r>
              <a:rPr dirty="0" sz="1300" spc="-30">
                <a:solidFill>
                  <a:srgbClr val="9C9C9A"/>
                </a:solidFill>
                <a:latin typeface="Courier New"/>
                <a:cs typeface="Courier New"/>
              </a:rPr>
              <a:t>19th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century</a:t>
            </a:r>
            <a:r>
              <a:rPr dirty="0" sz="1300" spc="-15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C9C9A"/>
                </a:solidFill>
                <a:latin typeface="Courier New"/>
                <a:cs typeface="Courier New"/>
              </a:rPr>
              <a:t>shops</a:t>
            </a:r>
            <a:r>
              <a:rPr dirty="0" sz="1300" spc="-55">
                <a:solidFill>
                  <a:srgbClr val="6B6B6B"/>
                </a:solidFill>
                <a:latin typeface="Courier New"/>
                <a:cs typeface="Courier New"/>
              </a:rPr>
              <a:t>,</a:t>
            </a:r>
            <a:r>
              <a:rPr dirty="0" sz="1300" spc="-60">
                <a:solidFill>
                  <a:srgbClr val="6B6B6B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probably	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uilt</a:t>
            </a:r>
            <a:r>
              <a:rPr dirty="0" sz="1300" spc="-10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circa</a:t>
            </a:r>
            <a:r>
              <a:rPr dirty="0" sz="1300" spc="-12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400" spc="-95">
                <a:solidFill>
                  <a:srgbClr val="9C9C9A"/>
                </a:solidFill>
                <a:latin typeface="Courier New"/>
                <a:cs typeface="Courier New"/>
              </a:rPr>
              <a:t>1840</a:t>
            </a:r>
            <a:r>
              <a:rPr dirty="0" sz="1400" spc="-95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Leonard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Thorn 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opa sted </a:t>
            </a:r>
            <a:r>
              <a:rPr dirty="0" sz="1300" spc="20">
                <a:solidFill>
                  <a:srgbClr val="9C9C9A"/>
                </a:solidFill>
                <a:latin typeface="Courier New"/>
                <a:cs typeface="Courier New"/>
              </a:rPr>
              <a:t>a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livery stable 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and </a:t>
            </a:r>
            <a:r>
              <a:rPr dirty="0" sz="1300" spc="-35">
                <a:solidFill>
                  <a:srgbClr val="9C9C9A"/>
                </a:solidFill>
                <a:latin typeface="Courier New"/>
                <a:cs typeface="Courier New"/>
              </a:rPr>
              <a:t>was 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local </a:t>
            </a:r>
            <a:r>
              <a:rPr dirty="0" sz="1300" spc="-55">
                <a:solidFill>
                  <a:srgbClr val="9C9C9A"/>
                </a:solidFill>
                <a:latin typeface="Courier New"/>
                <a:cs typeface="Courier New"/>
              </a:rPr>
              <a:t>mortician</a:t>
            </a:r>
            <a:r>
              <a:rPr dirty="0" sz="1300" spc="-55">
                <a:solidFill>
                  <a:srgbClr val="565656"/>
                </a:solidFill>
                <a:latin typeface="Courier New"/>
                <a:cs typeface="Courier New"/>
              </a:rPr>
              <a:t>. 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Owned  </a:t>
            </a:r>
            <a:r>
              <a:rPr dirty="0" sz="1350" spc="30">
                <a:solidFill>
                  <a:srgbClr val="9C9C9A"/>
                </a:solidFill>
                <a:latin typeface="Courier New"/>
                <a:cs typeface="Courier New"/>
              </a:rPr>
              <a:t>y </a:t>
            </a:r>
            <a:r>
              <a:rPr dirty="0" sz="1300" spc="-90" b="1">
                <a:solidFill>
                  <a:srgbClr val="9C9C9A"/>
                </a:solidFill>
                <a:latin typeface="Courier New"/>
                <a:cs typeface="Courier New"/>
              </a:rPr>
              <a:t>Marilyn </a:t>
            </a:r>
            <a:r>
              <a:rPr dirty="0" sz="1300" spc="-45" b="1">
                <a:solidFill>
                  <a:srgbClr val="9C9C9A"/>
                </a:solidFill>
                <a:latin typeface="Courier New"/>
                <a:cs typeface="Courier New"/>
              </a:rPr>
              <a:t>K</a:t>
            </a:r>
            <a:r>
              <a:rPr dirty="0" sz="1300" spc="-45" b="1">
                <a:solidFill>
                  <a:srgbClr val="6B6B6B"/>
                </a:solidFill>
                <a:latin typeface="Courier New"/>
                <a:cs typeface="Courier New"/>
              </a:rPr>
              <a:t>.</a:t>
            </a:r>
            <a:r>
              <a:rPr dirty="0" sz="1300" spc="-114" b="1">
                <a:solidFill>
                  <a:srgbClr val="6B6B6B"/>
                </a:solidFill>
                <a:latin typeface="Courier New"/>
                <a:cs typeface="Courier New"/>
              </a:rPr>
              <a:t> </a:t>
            </a:r>
            <a:r>
              <a:rPr dirty="0" sz="1300" spc="-80">
                <a:solidFill>
                  <a:srgbClr val="9C9C9A"/>
                </a:solidFill>
                <a:latin typeface="Courier New"/>
                <a:cs typeface="Courier New"/>
              </a:rPr>
              <a:t>Sha¥</a:t>
            </a:r>
            <a:r>
              <a:rPr dirty="0" sz="1300" spc="-80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05984" y="6400699"/>
            <a:ext cx="5093970" cy="398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95"/>
              </a:lnSpc>
              <a:spcBef>
                <a:spcPts val="100"/>
              </a:spcBef>
              <a:tabLst>
                <a:tab pos="4415155" algn="l"/>
              </a:tabLst>
            </a:pPr>
            <a:r>
              <a:rPr dirty="0" sz="1300" spc="-10">
                <a:solidFill>
                  <a:srgbClr val="9C9C9A"/>
                </a:solidFill>
                <a:latin typeface="Courier New"/>
                <a:cs typeface="Courier New"/>
              </a:rPr>
              <a:t>19</a:t>
            </a:r>
            <a:r>
              <a:rPr dirty="0" sz="1300" spc="-10">
                <a:solidFill>
                  <a:srgbClr val="6B6B6B"/>
                </a:solidFill>
                <a:latin typeface="Courier New"/>
                <a:cs typeface="Courier New"/>
              </a:rPr>
              <a:t>th </a:t>
            </a:r>
            <a:r>
              <a:rPr dirty="0" sz="1250" spc="70" b="1">
                <a:solidFill>
                  <a:srgbClr val="6B6B6B"/>
                </a:solidFill>
                <a:latin typeface="Times New Roman"/>
                <a:cs typeface="Times New Roman"/>
              </a:rPr>
              <a:t>cen.tury  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shops, 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probahly </a:t>
            </a:r>
            <a:r>
              <a:rPr dirty="0" sz="1300" spc="-215">
                <a:solidFill>
                  <a:srgbClr val="9C9C9A"/>
                </a:solidFill>
                <a:latin typeface="Courier New"/>
                <a:cs typeface="Courier New"/>
              </a:rPr>
              <a:t>bu.ilt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40">
                <a:solidFill>
                  <a:srgbClr val="9C9C9A"/>
                </a:solidFill>
                <a:latin typeface="Courier New"/>
                <a:cs typeface="Courier New"/>
              </a:rPr>
              <a:t>cir</a:t>
            </a:r>
            <a:r>
              <a:rPr dirty="0" sz="1300" spc="-40">
                <a:solidFill>
                  <a:srgbClr val="828282"/>
                </a:solidFill>
                <a:latin typeface="Courier New"/>
                <a:cs typeface="Courier New"/>
              </a:rPr>
              <a:t>c</a:t>
            </a:r>
            <a:r>
              <a:rPr dirty="0" sz="1300" spc="-40">
                <a:solidFill>
                  <a:srgbClr val="9C9C9A"/>
                </a:solidFill>
                <a:latin typeface="Courier New"/>
                <a:cs typeface="Courier New"/>
              </a:rPr>
              <a:t>a</a:t>
            </a:r>
            <a:r>
              <a:rPr dirty="0" sz="1300" spc="-18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450" spc="-135">
                <a:solidFill>
                  <a:srgbClr val="9C9C9A"/>
                </a:solidFill>
                <a:latin typeface="Courier New"/>
                <a:cs typeface="Courier New"/>
              </a:rPr>
              <a:t>184</a:t>
            </a:r>
            <a:r>
              <a:rPr dirty="0" sz="1450" spc="-135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r>
              <a:rPr dirty="0" sz="1450" spc="-135">
                <a:solidFill>
                  <a:srgbClr val="9C9C9A"/>
                </a:solidFill>
                <a:latin typeface="Courier New"/>
                <a:cs typeface="Courier New"/>
              </a:rPr>
              <a:t>0	</a:t>
            </a:r>
            <a:r>
              <a:rPr dirty="0" sz="1300" spc="-90">
                <a:solidFill>
                  <a:srgbClr val="9C9C9A"/>
                </a:solidFill>
                <a:latin typeface="Courier New"/>
                <a:cs typeface="Courier New"/>
              </a:rPr>
              <a:t>Owned</a:t>
            </a:r>
            <a:r>
              <a:rPr dirty="0" sz="1300" spc="-13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100" spc="-70">
                <a:solidFill>
                  <a:srgbClr val="9C9C9A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31750">
              <a:lnSpc>
                <a:spcPts val="1435"/>
              </a:lnSpc>
            </a:pPr>
            <a:r>
              <a:rPr dirty="0" sz="1400" spc="-140">
                <a:solidFill>
                  <a:srgbClr val="9C9C9A"/>
                </a:solidFill>
                <a:latin typeface="Courier New"/>
                <a:cs typeface="Courier New"/>
              </a:rPr>
              <a:t>Marilyn </a:t>
            </a:r>
            <a:r>
              <a:rPr dirty="0" sz="1400" spc="-80">
                <a:solidFill>
                  <a:srgbClr val="9C9C9A"/>
                </a:solidFill>
                <a:latin typeface="Courier New"/>
                <a:cs typeface="Courier New"/>
              </a:rPr>
              <a:t>K</a:t>
            </a:r>
            <a:r>
              <a:rPr dirty="0" sz="1400" spc="-80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r>
              <a:rPr dirty="0" sz="1400" spc="-225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dirty="0" sz="1400" spc="-114">
                <a:solidFill>
                  <a:srgbClr val="9C9C9A"/>
                </a:solidFill>
                <a:latin typeface="Courier New"/>
                <a:cs typeface="Courier New"/>
              </a:rPr>
              <a:t>Shaw</a:t>
            </a:r>
            <a:r>
              <a:rPr dirty="0" sz="1400" spc="-114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18805" y="6877527"/>
            <a:ext cx="542353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55900" algn="l"/>
              </a:tabLst>
            </a:pPr>
            <a:r>
              <a:rPr dirty="0" u="heavy" sz="1250" spc="-50" b="1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Jean </a:t>
            </a:r>
            <a:r>
              <a:rPr dirty="0" u="heavy" sz="1300" spc="-85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Pine </a:t>
            </a:r>
            <a:r>
              <a:rPr dirty="0" u="heavy" sz="1300" spc="-75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House (D</a:t>
            </a:r>
            <a:r>
              <a:rPr dirty="0" sz="1300" spc="-68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u="heavy" sz="1300" spc="-70">
                <a:solidFill>
                  <a:srgbClr val="6B6B6B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65">
                <a:solidFill>
                  <a:srgbClr val="6B6B6B"/>
                </a:solidFill>
                <a:latin typeface="Courier New"/>
                <a:cs typeface="Courier New"/>
              </a:rPr>
              <a:t> </a:t>
            </a:r>
            <a:r>
              <a:rPr dirty="0" u="heavy" sz="1300" spc="-70">
                <a:solidFill>
                  <a:srgbClr val="9C9C9A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Bogert)</a:t>
            </a:r>
            <a:r>
              <a:rPr dirty="0" u="heavy" sz="1300" spc="-70">
                <a:solidFill>
                  <a:srgbClr val="565656"/>
                </a:solidFill>
                <a:uFill>
                  <a:solidFill>
                    <a:srgbClr val="565656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70">
                <a:solidFill>
                  <a:srgbClr val="565656"/>
                </a:solidFill>
                <a:latin typeface="Courier New"/>
                <a:cs typeface="Courier New"/>
              </a:rPr>
              <a:t>	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Inter8ection of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Main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Street</a:t>
            </a:r>
            <a:r>
              <a:rPr dirty="0" sz="1300" spc="1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150" spc="-100">
                <a:solidFill>
                  <a:srgbClr val="9C9C9A"/>
                </a:solidFill>
                <a:latin typeface="Times New Roman"/>
                <a:cs typeface="Times New Roman"/>
              </a:rPr>
              <a:t>&amp;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2010" y="7027060"/>
            <a:ext cx="559816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89810" algn="l"/>
              </a:tabLst>
            </a:pPr>
            <a:r>
              <a:rPr dirty="0" sz="1300" spc="-90">
                <a:solidFill>
                  <a:srgbClr val="9C9C9A"/>
                </a:solidFill>
                <a:latin typeface="Courier New"/>
                <a:cs typeface="Courier New"/>
              </a:rPr>
              <a:t>Old</a:t>
            </a:r>
            <a:r>
              <a:rPr dirty="0" sz="1300" spc="1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Northern</a:t>
            </a:r>
            <a:r>
              <a:rPr dirty="0" sz="1300" spc="-4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Boulevard</a:t>
            </a:r>
            <a:r>
              <a:rPr dirty="0" sz="1300" spc="-70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House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forms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northern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terminus</a:t>
            </a:r>
            <a:r>
              <a:rPr dirty="0" sz="1300" spc="-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of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22354" y="7157266"/>
            <a:ext cx="595312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2860" algn="l"/>
                <a:tab pos="2110105" algn="l"/>
              </a:tabLst>
            </a:pP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Main</a:t>
            </a:r>
            <a:r>
              <a:rPr dirty="0" sz="1300" spc="-10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C9C9A"/>
                </a:solidFill>
                <a:latin typeface="Courier New"/>
                <a:cs typeface="Courier New"/>
              </a:rPr>
              <a:t>Street</a:t>
            </a:r>
            <a:r>
              <a:rPr dirty="0" sz="1300" spc="-55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Built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100" spc="-60">
                <a:solidFill>
                  <a:srgbClr val="9C9C9A"/>
                </a:solidFill>
                <a:latin typeface="Arial"/>
                <a:cs typeface="Arial"/>
              </a:rPr>
              <a:t>by	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Jean </a:t>
            </a:r>
            <a:r>
              <a:rPr dirty="0" sz="1300" spc="-55">
                <a:solidFill>
                  <a:srgbClr val="9C9C9A"/>
                </a:solidFill>
                <a:latin typeface="Courier New"/>
                <a:cs typeface="Courier New"/>
              </a:rPr>
              <a:t>Pine</a:t>
            </a:r>
            <a:r>
              <a:rPr dirty="0" sz="1300" spc="-55">
                <a:solidFill>
                  <a:srgbClr val="828282"/>
                </a:solidFill>
                <a:latin typeface="Courier New"/>
                <a:cs typeface="Courier New"/>
              </a:rPr>
              <a:t>, </a:t>
            </a:r>
            <a:r>
              <a:rPr dirty="0" sz="1300" spc="-65" b="1">
                <a:solidFill>
                  <a:srgbClr val="9C9C9A"/>
                </a:solidFill>
                <a:latin typeface="Courier New"/>
                <a:cs typeface="Courier New"/>
              </a:rPr>
              <a:t>a </a:t>
            </a:r>
            <a:r>
              <a:rPr dirty="0" sz="1300" spc="-225">
                <a:solidFill>
                  <a:srgbClr val="9C9C9A"/>
                </a:solidFill>
                <a:latin typeface="Courier New"/>
                <a:cs typeface="Courier New"/>
              </a:rPr>
              <a:t>Frenchr.!an </a:t>
            </a:r>
            <a:r>
              <a:rPr dirty="0" sz="1300" spc="-370">
                <a:solidFill>
                  <a:srgbClr val="6B6B6B"/>
                </a:solidFill>
                <a:latin typeface="Courier New"/>
                <a:cs typeface="Courier New"/>
              </a:rPr>
              <a:t>, </a:t>
            </a:r>
            <a:r>
              <a:rPr dirty="0" sz="1300" spc="-20">
                <a:solidFill>
                  <a:srgbClr val="9C9C9A"/>
                </a:solidFill>
                <a:latin typeface="Courier New"/>
                <a:cs typeface="Courier New"/>
              </a:rPr>
              <a:t>in </a:t>
            </a:r>
            <a:r>
              <a:rPr dirty="0" sz="1500" spc="-155">
                <a:solidFill>
                  <a:srgbClr val="9C9C9A"/>
                </a:solidFill>
                <a:latin typeface="Courier New"/>
                <a:cs typeface="Courier New"/>
              </a:rPr>
              <a:t>1744</a:t>
            </a:r>
            <a:r>
              <a:rPr dirty="0" sz="1500" spc="-155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r>
              <a:rPr dirty="0" sz="1500" spc="-370">
                <a:solidFill>
                  <a:srgbClr val="565656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Probably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13743" y="7335282"/>
            <a:ext cx="569849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should 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be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called 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u="heavy" sz="1300" spc="-85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Hendrick Ondcrdonk </a:t>
            </a:r>
            <a:r>
              <a:rPr dirty="0" u="heavy" sz="1300" spc="-60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House</a:t>
            </a:r>
            <a:r>
              <a:rPr dirty="0" u="heavy" sz="1300" spc="-60">
                <a:solidFill>
                  <a:srgbClr val="6B6B6B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,</a:t>
            </a:r>
            <a:r>
              <a:rPr dirty="0" sz="1300" spc="-60">
                <a:solidFill>
                  <a:srgbClr val="6B6B6B"/>
                </a:solidFill>
                <a:latin typeface="Courier New"/>
                <a:cs typeface="Courier New"/>
              </a:rPr>
              <a:t> </a:t>
            </a:r>
            <a:r>
              <a:rPr dirty="0" sz="1300" spc="-20">
                <a:solidFill>
                  <a:srgbClr val="9C9C9A"/>
                </a:solidFill>
                <a:latin typeface="Courier New"/>
                <a:cs typeface="Courier New"/>
              </a:rPr>
              <a:t>in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honor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of</a:t>
            </a:r>
            <a:r>
              <a:rPr dirty="0" sz="1300" spc="27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its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12598" y="7414626"/>
            <a:ext cx="5686425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owner 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for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about </a:t>
            </a:r>
            <a:r>
              <a:rPr dirty="0" sz="1450" spc="35">
                <a:solidFill>
                  <a:srgbClr val="9C9C9A"/>
                </a:solidFill>
                <a:latin typeface="Times New Roman"/>
                <a:cs typeface="Times New Roman"/>
              </a:rPr>
              <a:t>40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years </a:t>
            </a:r>
            <a:r>
              <a:rPr dirty="0" u="heavy" sz="1300" spc="-75">
                <a:solidFill>
                  <a:srgbClr val="9C9C9A"/>
                </a:solidFill>
                <a:uFill>
                  <a:solidFill>
                    <a:srgbClr val="9C9C9A"/>
                  </a:solidFill>
                </a:uFill>
                <a:latin typeface="Courier New"/>
                <a:cs typeface="Courier New"/>
              </a:rPr>
              <a:t>starting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20">
                <a:solidFill>
                  <a:srgbClr val="9C9C9A"/>
                </a:solidFill>
                <a:latin typeface="Courier New"/>
                <a:cs typeface="Courier New"/>
              </a:rPr>
              <a:t>in </a:t>
            </a:r>
            <a:r>
              <a:rPr dirty="0" u="heavy" sz="1900" spc="-370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175</a:t>
            </a:r>
            <a:r>
              <a:rPr dirty="0" u="heavy" sz="1900" spc="-370">
                <a:solidFill>
                  <a:srgbClr val="6B6B6B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.</a:t>
            </a:r>
            <a:r>
              <a:rPr dirty="0" u="heavy" sz="1900" spc="-370">
                <a:solidFill>
                  <a:srgbClr val="9C9C9A"/>
                </a:solidFill>
                <a:uFill>
                  <a:solidFill>
                    <a:srgbClr val="6B6B6B"/>
                  </a:solidFill>
                </a:uFill>
                <a:latin typeface="Courier New"/>
                <a:cs typeface="Courier New"/>
              </a:rPr>
              <a:t>4</a:t>
            </a:r>
            <a:r>
              <a:rPr dirty="0" sz="1900" spc="-37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Hendrick</a:t>
            </a:r>
            <a:r>
              <a:rPr dirty="0" sz="1300" spc="-20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Onderdonk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15650" y="7640452"/>
            <a:ext cx="587438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owned most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of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Roslyn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during </a:t>
            </a:r>
            <a:r>
              <a:rPr dirty="0" sz="1300" spc="-130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second 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half </a:t>
            </a:r>
            <a:r>
              <a:rPr dirty="0" sz="1300" spc="-90">
                <a:solidFill>
                  <a:srgbClr val="9C9C9A"/>
                </a:solidFill>
                <a:latin typeface="Courier New"/>
                <a:cs typeface="Courier New"/>
              </a:rPr>
              <a:t>of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sz="1300" spc="-60">
                <a:solidFill>
                  <a:srgbClr val="6B6B6B"/>
                </a:solidFill>
                <a:latin typeface="Courier New"/>
                <a:cs typeface="Courier New"/>
              </a:rPr>
              <a:t>1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8th</a:t>
            </a:r>
            <a:r>
              <a:rPr dirty="0" sz="1300" spc="42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century</a:t>
            </a:r>
            <a:r>
              <a:rPr dirty="0" sz="1300" spc="-50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09150" y="7793037"/>
            <a:ext cx="6080760" cy="67881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 indent="8890">
              <a:lnSpc>
                <a:spcPct val="75800"/>
              </a:lnSpc>
              <a:spcBef>
                <a:spcPts val="480"/>
              </a:spcBef>
              <a:tabLst>
                <a:tab pos="746760" algn="l"/>
                <a:tab pos="1936114" algn="l"/>
                <a:tab pos="5320030" algn="l"/>
              </a:tabLst>
            </a:pP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including the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Grist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Mill</a:t>
            </a:r>
            <a:r>
              <a:rPr dirty="0" sz="1300" spc="-50">
                <a:solidFill>
                  <a:srgbClr val="6B6B6B"/>
                </a:solidFill>
                <a:latin typeface="Courier New"/>
                <a:cs typeface="Courier New"/>
              </a:rPr>
              <a:t>,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Peper </a:t>
            </a:r>
            <a:r>
              <a:rPr dirty="0" sz="1300" spc="-55">
                <a:solidFill>
                  <a:srgbClr val="9C9C9A"/>
                </a:solidFill>
                <a:latin typeface="Courier New"/>
                <a:cs typeface="Courier New"/>
              </a:rPr>
              <a:t>Mill</a:t>
            </a:r>
            <a:r>
              <a:rPr dirty="0" sz="1300" spc="-55">
                <a:solidFill>
                  <a:srgbClr val="6B6B6B"/>
                </a:solidFill>
                <a:latin typeface="Courier New"/>
                <a:cs typeface="Courier New"/>
              </a:rPr>
              <a:t>,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and </a:t>
            </a:r>
            <a:r>
              <a:rPr dirty="0" sz="1300" spc="-30">
                <a:solidFill>
                  <a:srgbClr val="9C9C9A"/>
                </a:solidFill>
                <a:latin typeface="Courier New"/>
                <a:cs typeface="Courier New"/>
              </a:rPr>
              <a:t>a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large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genera</a:t>
            </a:r>
            <a:r>
              <a:rPr dirty="0" sz="1300" spc="-50">
                <a:solidFill>
                  <a:srgbClr val="828282"/>
                </a:solidFill>
                <a:latin typeface="Courier New"/>
                <a:cs typeface="Courier New"/>
              </a:rPr>
              <a:t>l  </a:t>
            </a:r>
            <a:r>
              <a:rPr dirty="0" sz="1300" spc="35">
                <a:solidFill>
                  <a:srgbClr val="9C9C9A"/>
                </a:solidFill>
                <a:latin typeface="Courier New"/>
                <a:cs typeface="Courier New"/>
              </a:rPr>
              <a:t>stor</a:t>
            </a:r>
            <a:r>
              <a:rPr dirty="0" sz="1300" spc="-500">
                <a:solidFill>
                  <a:srgbClr val="9C9C9A"/>
                </a:solidFill>
                <a:latin typeface="Courier New"/>
                <a:cs typeface="Courier New"/>
              </a:rPr>
              <a:t>e</a:t>
            </a:r>
            <a:r>
              <a:rPr dirty="0" sz="1300" spc="-15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r>
              <a:rPr dirty="0" sz="1300">
                <a:solidFill>
                  <a:srgbClr val="565656"/>
                </a:solidFill>
                <a:latin typeface="Courier New"/>
                <a:cs typeface="Courier New"/>
              </a:rPr>
              <a:t>	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H</a:t>
            </a:r>
            <a:r>
              <a:rPr dirty="0" sz="1300" spc="-55">
                <a:solidFill>
                  <a:srgbClr val="9C9C9A"/>
                </a:solidFill>
                <a:latin typeface="Courier New"/>
                <a:cs typeface="Courier New"/>
              </a:rPr>
              <a:t>e</a:t>
            </a:r>
            <a:r>
              <a:rPr dirty="0" sz="1300" spc="-14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30">
                <a:solidFill>
                  <a:srgbClr val="9C9C9A"/>
                </a:solidFill>
                <a:latin typeface="Courier New"/>
                <a:cs typeface="Courier New"/>
              </a:rPr>
              <a:t>wa</a:t>
            </a:r>
            <a:r>
              <a:rPr dirty="0" sz="1300" spc="-25">
                <a:solidFill>
                  <a:srgbClr val="9C9C9A"/>
                </a:solidFill>
                <a:latin typeface="Courier New"/>
                <a:cs typeface="Courier New"/>
              </a:rPr>
              <a:t>s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100">
                <a:solidFill>
                  <a:srgbClr val="9C9C9A"/>
                </a:solidFill>
                <a:latin typeface="Courier New"/>
                <a:cs typeface="Courier New"/>
              </a:rPr>
              <a:t>v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i</a:t>
            </a:r>
            <a:r>
              <a:rPr dirty="0" sz="1300" spc="35">
                <a:solidFill>
                  <a:srgbClr val="9C9C9A"/>
                </a:solidFill>
                <a:latin typeface="Courier New"/>
                <a:cs typeface="Courier New"/>
              </a:rPr>
              <a:t>site</a:t>
            </a:r>
            <a:r>
              <a:rPr dirty="0" sz="1300" spc="-445">
                <a:solidFill>
                  <a:srgbClr val="9C9C9A"/>
                </a:solidFill>
                <a:latin typeface="Courier New"/>
                <a:cs typeface="Courier New"/>
              </a:rPr>
              <a:t>d</a:t>
            </a:r>
            <a:r>
              <a:rPr dirty="0" sz="1300" spc="5">
                <a:solidFill>
                  <a:srgbClr val="6B6B6B"/>
                </a:solidFill>
                <a:latin typeface="Courier New"/>
                <a:cs typeface="Courier New"/>
              </a:rPr>
              <a:t>,</a:t>
            </a:r>
            <a:r>
              <a:rPr dirty="0" sz="1300" spc="-135">
                <a:solidFill>
                  <a:srgbClr val="6B6B6B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C9C9A"/>
                </a:solidFill>
                <a:latin typeface="Courier New"/>
                <a:cs typeface="Courier New"/>
              </a:rPr>
              <a:t>i</a:t>
            </a:r>
            <a:r>
              <a:rPr dirty="0" sz="1300" spc="-40">
                <a:solidFill>
                  <a:srgbClr val="9C9C9A"/>
                </a:solidFill>
                <a:latin typeface="Courier New"/>
                <a:cs typeface="Courier New"/>
              </a:rPr>
              <a:t>n</a:t>
            </a:r>
            <a:r>
              <a:rPr dirty="0" sz="1300" spc="-12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thi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s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15">
                <a:solidFill>
                  <a:srgbClr val="9C9C9A"/>
                </a:solidFill>
                <a:latin typeface="Courier New"/>
                <a:cs typeface="Courier New"/>
              </a:rPr>
              <a:t>hous</a:t>
            </a:r>
            <a:r>
              <a:rPr dirty="0" sz="1300" spc="-415">
                <a:solidFill>
                  <a:srgbClr val="9C9C9A"/>
                </a:solidFill>
                <a:latin typeface="Courier New"/>
                <a:cs typeface="Courier New"/>
              </a:rPr>
              <a:t>e</a:t>
            </a:r>
            <a:r>
              <a:rPr dirty="0" sz="1300" spc="15">
                <a:solidFill>
                  <a:srgbClr val="6B6B6B"/>
                </a:solidFill>
                <a:latin typeface="Courier New"/>
                <a:cs typeface="Courier New"/>
              </a:rPr>
              <a:t>,</a:t>
            </a:r>
            <a:r>
              <a:rPr dirty="0" sz="1300" spc="-145">
                <a:solidFill>
                  <a:srgbClr val="6B6B6B"/>
                </a:solidFill>
                <a:latin typeface="Courier New"/>
                <a:cs typeface="Courier New"/>
              </a:rPr>
              <a:t> </a:t>
            </a:r>
            <a:r>
              <a:rPr dirty="0" sz="1300" spc="-30">
                <a:solidFill>
                  <a:srgbClr val="9C9C9A"/>
                </a:solidFill>
                <a:latin typeface="Courier New"/>
                <a:cs typeface="Courier New"/>
              </a:rPr>
              <a:t>b</a:t>
            </a:r>
            <a:r>
              <a:rPr dirty="0" sz="1300" spc="-25">
                <a:solidFill>
                  <a:srgbClr val="9C9C9A"/>
                </a:solidFill>
                <a:latin typeface="Courier New"/>
                <a:cs typeface="Courier New"/>
              </a:rPr>
              <a:t>y</a:t>
            </a:r>
            <a:r>
              <a:rPr dirty="0" sz="1300" spc="-16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Genera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l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Georg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e</a:t>
            </a:r>
            <a:r>
              <a:rPr dirty="0" sz="1300">
                <a:solidFill>
                  <a:srgbClr val="9C9C9A"/>
                </a:solidFill>
                <a:latin typeface="Courier New"/>
                <a:cs typeface="Courier New"/>
              </a:rPr>
              <a:t>	</a:t>
            </a:r>
            <a:r>
              <a:rPr dirty="0" sz="1200" spc="50" b="1">
                <a:solidFill>
                  <a:srgbClr val="828282"/>
                </a:solidFill>
                <a:latin typeface="Arial"/>
                <a:cs typeface="Arial"/>
              </a:rPr>
              <a:t>JU.ll</a:t>
            </a:r>
            <a:r>
              <a:rPr dirty="0" sz="1200" b="1">
                <a:solidFill>
                  <a:srgbClr val="828282"/>
                </a:solidFill>
                <a:latin typeface="Arial"/>
                <a:cs typeface="Arial"/>
              </a:rPr>
              <a:t>h</a:t>
            </a:r>
            <a:r>
              <a:rPr dirty="0" sz="1200" spc="55" b="1">
                <a:solidFill>
                  <a:srgbClr val="9C9C9A"/>
                </a:solidFill>
                <a:latin typeface="Arial"/>
                <a:cs typeface="Arial"/>
              </a:rPr>
              <a:t>gx1 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Washington</a:t>
            </a:r>
            <a:r>
              <a:rPr dirty="0" sz="1300" spc="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20">
                <a:solidFill>
                  <a:srgbClr val="9C9C9A"/>
                </a:solidFill>
                <a:latin typeface="Courier New"/>
                <a:cs typeface="Courier New"/>
              </a:rPr>
              <a:t>in</a:t>
            </a:r>
            <a:r>
              <a:rPr dirty="0" sz="1300" spc="-18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50" spc="-80">
                <a:solidFill>
                  <a:srgbClr val="9C9C9A"/>
                </a:solidFill>
                <a:latin typeface="Courier New"/>
                <a:cs typeface="Courier New"/>
              </a:rPr>
              <a:t>1790</a:t>
            </a:r>
            <a:r>
              <a:rPr dirty="0" sz="1350" spc="-80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Since 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Hendrick 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Onderdonk</a:t>
            </a:r>
            <a:r>
              <a:rPr dirty="0" sz="1300" spc="-60">
                <a:solidFill>
                  <a:srgbClr val="6B6B6B"/>
                </a:solidFill>
                <a:latin typeface="Courier New"/>
                <a:cs typeface="Courier New"/>
              </a:rPr>
              <a:t>'</a:t>
            </a: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s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time the</a:t>
            </a:r>
            <a:r>
              <a:rPr dirty="0" sz="1300" spc="35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C9C9A"/>
                </a:solidFill>
                <a:latin typeface="Courier New"/>
                <a:cs typeface="Courier New"/>
              </a:rPr>
              <a:t>house</a:t>
            </a:r>
            <a:endParaRPr sz="1300">
              <a:latin typeface="Courier New"/>
              <a:cs typeface="Courier New"/>
            </a:endParaRPr>
          </a:p>
          <a:p>
            <a:pPr marL="17780">
              <a:lnSpc>
                <a:spcPts val="1165"/>
              </a:lnSpc>
              <a:tabLst>
                <a:tab pos="2772410" algn="l"/>
                <a:tab pos="3587750" algn="l"/>
              </a:tabLst>
            </a:pPr>
            <a:r>
              <a:rPr dirty="0" sz="1300" spc="-60">
                <a:solidFill>
                  <a:srgbClr val="9C9C9A"/>
                </a:solidFill>
                <a:latin typeface="Courier New"/>
                <a:cs typeface="Courier New"/>
              </a:rPr>
              <a:t>has 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been 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very</a:t>
            </a:r>
            <a:r>
              <a:rPr dirty="0" sz="1300" spc="-1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much</a:t>
            </a:r>
            <a:r>
              <a:rPr dirty="0" sz="1300" spc="-9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C9C9A"/>
                </a:solidFill>
                <a:latin typeface="Courier New"/>
                <a:cs typeface="Courier New"/>
              </a:rPr>
              <a:t>enlarged</a:t>
            </a:r>
            <a:r>
              <a:rPr dirty="0" sz="1300" spc="-65">
                <a:solidFill>
                  <a:srgbClr val="565656"/>
                </a:solidFill>
                <a:latin typeface="Courier New"/>
                <a:cs typeface="Courier New"/>
              </a:rPr>
              <a:t>.	</a:t>
            </a:r>
            <a:r>
              <a:rPr dirty="0" sz="1300" spc="-90">
                <a:solidFill>
                  <a:srgbClr val="9C9C9A"/>
                </a:solidFill>
                <a:latin typeface="Courier New"/>
                <a:cs typeface="Courier New"/>
              </a:rPr>
              <a:t>Owned</a:t>
            </a:r>
            <a:r>
              <a:rPr dirty="0" sz="1300" spc="-7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100" spc="-70">
                <a:solidFill>
                  <a:srgbClr val="9C9C9A"/>
                </a:solidFill>
                <a:latin typeface="Arial"/>
                <a:cs typeface="Arial"/>
              </a:rPr>
              <a:t>by	</a:t>
            </a:r>
            <a:r>
              <a:rPr dirty="0" sz="1300" spc="-75">
                <a:solidFill>
                  <a:srgbClr val="9C9C9A"/>
                </a:solidFill>
                <a:latin typeface="Courier New"/>
                <a:cs typeface="Courier New"/>
              </a:rPr>
              <a:t>Henry</a:t>
            </a:r>
            <a:r>
              <a:rPr dirty="0" sz="1300" spc="-40">
                <a:solidFill>
                  <a:srgbClr val="9C9C9A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Hermsnse</a:t>
            </a:r>
            <a:r>
              <a:rPr dirty="0" sz="1300" spc="-50">
                <a:solidFill>
                  <a:srgbClr val="565656"/>
                </a:solidFill>
                <a:latin typeface="Courier New"/>
                <a:cs typeface="Courier New"/>
              </a:rPr>
              <a:t>.</a:t>
            </a:r>
            <a:r>
              <a:rPr dirty="0" sz="1300" spc="-50">
                <a:solidFill>
                  <a:srgbClr val="9C9C9A"/>
                </a:solidFill>
                <a:latin typeface="Courier New"/>
                <a:cs typeface="Courier New"/>
              </a:rPr>
              <a:t>n</a:t>
            </a:r>
            <a:endParaRPr sz="13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05433" y="927716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 h="0">
                <a:moveTo>
                  <a:pt x="0" y="0"/>
                </a:moveTo>
                <a:lnTo>
                  <a:pt x="42739" y="0"/>
                </a:lnTo>
              </a:path>
            </a:pathLst>
          </a:custGeom>
          <a:ln w="12715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30210" y="662233"/>
            <a:ext cx="6216015" cy="424180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51435" marR="43180" indent="-1270">
              <a:lnSpc>
                <a:spcPct val="71800"/>
              </a:lnSpc>
              <a:spcBef>
                <a:spcPts val="675"/>
              </a:spcBef>
            </a:pPr>
            <a:r>
              <a:rPr dirty="0" u="heavy" sz="1300" spc="-7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Numbers</a:t>
            </a:r>
            <a:r>
              <a:rPr dirty="0" sz="1300" spc="-18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u="heavy" sz="1700" spc="-14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23</a:t>
            </a:r>
            <a:r>
              <a:rPr dirty="0" baseline="-17543" sz="1425" spc="-217">
                <a:solidFill>
                  <a:srgbClr val="808080"/>
                </a:solidFill>
                <a:latin typeface="Courier New"/>
                <a:cs typeface="Courier New"/>
              </a:rPr>
              <a:t>2</a:t>
            </a:r>
            <a:r>
              <a:rPr dirty="0" baseline="-17543" sz="1425" spc="232">
                <a:solidFill>
                  <a:srgbClr val="808080"/>
                </a:solidFill>
                <a:latin typeface="Courier New"/>
                <a:cs typeface="Courier New"/>
              </a:rPr>
              <a:t> </a:t>
            </a:r>
            <a:r>
              <a:rPr dirty="0" u="heavy" sz="1700" spc="-170">
                <a:solidFill>
                  <a:srgbClr val="9A9A9A"/>
                </a:solidFill>
                <a:uFill>
                  <a:solidFill>
                    <a:srgbClr val="808080"/>
                  </a:solidFill>
                </a:uFill>
                <a:latin typeface="Courier New"/>
                <a:cs typeface="Courier New"/>
              </a:rPr>
              <a:t>24</a:t>
            </a:r>
            <a:r>
              <a:rPr dirty="0" u="heavy" sz="1700" spc="-17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Courier New"/>
                <a:cs typeface="Courier New"/>
              </a:rPr>
              <a:t>,</a:t>
            </a:r>
            <a:r>
              <a:rPr dirty="0" sz="1700" spc="-620">
                <a:solidFill>
                  <a:srgbClr val="808080"/>
                </a:solidFill>
                <a:latin typeface="Courier New"/>
                <a:cs typeface="Courier New"/>
              </a:rPr>
              <a:t> </a:t>
            </a:r>
            <a:r>
              <a:rPr dirty="0" u="heavy" sz="1100" spc="-6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Times New Roman"/>
                <a:cs typeface="Times New Roman"/>
              </a:rPr>
              <a:t>&amp;</a:t>
            </a:r>
            <a:r>
              <a:rPr dirty="0" sz="1100" spc="3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u="heavy" sz="1700" spc="-21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25</a:t>
            </a:r>
            <a:r>
              <a:rPr dirty="0" sz="1700" spc="-41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u="heavy" sz="1300" spc="-5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are</a:t>
            </a:r>
            <a:r>
              <a:rPr dirty="0" u="heavy" sz="1300" spc="-14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5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not</a:t>
            </a:r>
            <a:r>
              <a:rPr dirty="0" u="heavy" sz="1300" spc="-114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3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on</a:t>
            </a:r>
            <a:r>
              <a:rPr dirty="0" u="heavy" sz="1300" spc="-9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6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Main</a:t>
            </a:r>
            <a:r>
              <a:rPr dirty="0" u="heavy" sz="1300" spc="-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6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Street</a:t>
            </a:r>
            <a:r>
              <a:rPr dirty="0" u="heavy" sz="1300" spc="-5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8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but</a:t>
            </a:r>
            <a:r>
              <a:rPr dirty="0" u="heavy" sz="1300" spc="-18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7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are</a:t>
            </a:r>
            <a:r>
              <a:rPr dirty="0" u="heavy" sz="1300" spc="-11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4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closelI</a:t>
            </a:r>
            <a:r>
              <a:rPr dirty="0" u="heavy" sz="1300" spc="-229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7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related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u="heavy" sz="1300" spc="-50">
                <a:solidFill>
                  <a:srgbClr val="9A9A9A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to </a:t>
            </a:r>
            <a:r>
              <a:rPr dirty="0" u="heavy" sz="1300" spc="-25">
                <a:solidFill>
                  <a:srgbClr val="9A9A9A"/>
                </a:solidFill>
                <a:uFill>
                  <a:solidFill>
                    <a:srgbClr val="595957"/>
                  </a:solidFill>
                </a:uFill>
                <a:latin typeface="Times New Roman"/>
                <a:cs typeface="Times New Roman"/>
              </a:rPr>
              <a:t>i t</a:t>
            </a:r>
            <a:r>
              <a:rPr dirty="0" u="heavy" sz="1300" spc="140">
                <a:solidFill>
                  <a:srgbClr val="9A9A9A"/>
                </a:solidFill>
                <a:uFill>
                  <a:solidFill>
                    <a:srgbClr val="595957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300" spc="-20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1554" y="7279588"/>
            <a:ext cx="31750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35">
                <a:solidFill>
                  <a:srgbClr val="9A9A9A"/>
                </a:solidFill>
                <a:latin typeface="Courier New"/>
                <a:cs typeface="Courier New"/>
              </a:rPr>
              <a:t>2</a:t>
            </a:r>
            <a:r>
              <a:rPr dirty="0" sz="1450" spc="-409">
                <a:solidFill>
                  <a:srgbClr val="9A9A9A"/>
                </a:solidFill>
                <a:latin typeface="Courier New"/>
                <a:cs typeface="Courier New"/>
              </a:rPr>
              <a:t>6</a:t>
            </a:r>
            <a:r>
              <a:rPr dirty="0" sz="1450" spc="4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450">
              <a:latin typeface="Courier New"/>
              <a:cs typeface="Courier Ne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74151" y="1394627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 h="0">
                <a:moveTo>
                  <a:pt x="0" y="0"/>
                </a:moveTo>
                <a:lnTo>
                  <a:pt x="45791" y="0"/>
                </a:lnTo>
              </a:path>
            </a:pathLst>
          </a:custGeom>
          <a:ln w="12715">
            <a:solidFill>
              <a:srgbClr val="6D6D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30356" y="1157626"/>
            <a:ext cx="430085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684020" algn="l"/>
              </a:tabLst>
            </a:pPr>
            <a:r>
              <a:rPr dirty="0" sz="1500" spc="-125">
                <a:solidFill>
                  <a:srgbClr val="9A9A9A"/>
                </a:solidFill>
                <a:latin typeface="Courier New"/>
                <a:cs typeface="Courier New"/>
              </a:rPr>
              <a:t>23</a:t>
            </a:r>
            <a:r>
              <a:rPr dirty="0" sz="1500" spc="-12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baseline="1851" sz="2250" spc="637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u="heavy" baseline="2136" sz="1950" spc="-104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Grist</a:t>
            </a:r>
            <a:r>
              <a:rPr dirty="0" u="heavy" baseline="2136" sz="1950" spc="-89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baseline="2136" sz="1950" spc="-37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Mill</a:t>
            </a:r>
            <a:r>
              <a:rPr dirty="0" baseline="-15432" sz="1350" spc="-37">
                <a:solidFill>
                  <a:srgbClr val="6D6D6B"/>
                </a:solidFill>
                <a:latin typeface="Times New Roman"/>
                <a:cs typeface="Times New Roman"/>
              </a:rPr>
              <a:t>2	</a:t>
            </a:r>
            <a:r>
              <a:rPr dirty="0" baseline="1915" sz="2175" spc="22">
                <a:solidFill>
                  <a:srgbClr val="9A9A9A"/>
                </a:solidFill>
                <a:latin typeface="Times New Roman"/>
                <a:cs typeface="Times New Roman"/>
              </a:rPr>
              <a:t>1347 </a:t>
            </a:r>
            <a:r>
              <a:rPr dirty="0" baseline="2136" sz="1950" spc="-135">
                <a:solidFill>
                  <a:srgbClr val="9A9A9A"/>
                </a:solidFill>
                <a:latin typeface="Courier New"/>
                <a:cs typeface="Courier New"/>
              </a:rPr>
              <a:t>Old </a:t>
            </a:r>
            <a:r>
              <a:rPr dirty="0" baseline="2136" sz="1950" spc="-240">
                <a:solidFill>
                  <a:srgbClr val="9A9A9A"/>
                </a:solidFill>
                <a:latin typeface="Courier New"/>
                <a:cs typeface="Courier New"/>
              </a:rPr>
              <a:t>Northe1•n</a:t>
            </a:r>
            <a:r>
              <a:rPr dirty="0" baseline="2136" sz="1950" spc="112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baseline="2136" sz="1950" spc="-104">
                <a:solidFill>
                  <a:srgbClr val="9A9A9A"/>
                </a:solidFill>
                <a:latin typeface="Courier New"/>
                <a:cs typeface="Courier New"/>
              </a:rPr>
              <a:t>Boulevard</a:t>
            </a:r>
            <a:r>
              <a:rPr dirty="0" baseline="2136" sz="1950" spc="-104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baseline="2136" sz="19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54753" y="1173901"/>
            <a:ext cx="121602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Built </a:t>
            </a:r>
            <a:r>
              <a:rPr dirty="0" sz="1300" spc="-35">
                <a:solidFill>
                  <a:srgbClr val="9A9A9A"/>
                </a:solidFill>
                <a:latin typeface="Courier New"/>
                <a:cs typeface="Courier New"/>
              </a:rPr>
              <a:t>by</a:t>
            </a:r>
            <a:r>
              <a:rPr dirty="0" sz="1300" spc="-17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A9A9A"/>
                </a:solidFill>
                <a:latin typeface="Courier New"/>
                <a:cs typeface="Courier New"/>
              </a:rPr>
              <a:t>John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1915" y="1326487"/>
            <a:ext cx="559371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98315" algn="l"/>
              </a:tabLst>
            </a:pPr>
            <a:r>
              <a:rPr dirty="0" u="heavy" sz="1300" spc="-7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Robison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 and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his </a:t>
            </a:r>
            <a:r>
              <a:rPr dirty="0" sz="1300" spc="-100">
                <a:solidFill>
                  <a:srgbClr val="9A9A9A"/>
                </a:solidFill>
                <a:latin typeface="Courier New"/>
                <a:cs typeface="Courier New"/>
              </a:rPr>
              <a:t>sons</a:t>
            </a:r>
            <a:r>
              <a:rPr dirty="0" sz="1300" spc="-100">
                <a:solidFill>
                  <a:srgbClr val="6D6D6B"/>
                </a:solidFill>
                <a:latin typeface="Courier New"/>
                <a:cs typeface="Courier New"/>
              </a:rPr>
              <a:t>p 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probably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prior</a:t>
            </a:r>
            <a:r>
              <a:rPr dirty="0" sz="1300" spc="-36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A9A9A"/>
                </a:solidFill>
                <a:latin typeface="Courier New"/>
                <a:cs typeface="Courier New"/>
              </a:rPr>
              <a:t>to</a:t>
            </a:r>
            <a:r>
              <a:rPr dirty="0" sz="1300" spc="-18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17</a:t>
            </a:r>
            <a:r>
              <a:rPr dirty="0" sz="1300" spc="-65">
                <a:solidFill>
                  <a:srgbClr val="808080"/>
                </a:solidFill>
                <a:latin typeface="Courier New"/>
                <a:cs typeface="Courier New"/>
              </a:rPr>
              <a:t>1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0</a:t>
            </a:r>
            <a:r>
              <a:rPr dirty="0" sz="1300" spc="-6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Except </a:t>
            </a:r>
            <a:r>
              <a:rPr dirty="0" sz="1300" spc="-10">
                <a:solidFill>
                  <a:srgbClr val="9A9A9A"/>
                </a:solidFill>
                <a:latin typeface="Courier New"/>
                <a:cs typeface="Courier New"/>
              </a:rPr>
              <a:t>for</a:t>
            </a:r>
            <a:r>
              <a:rPr dirty="0" sz="1300" spc="-16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its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15812" y="1476021"/>
            <a:ext cx="6116955" cy="573214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8415" marR="5080">
              <a:lnSpc>
                <a:spcPct val="76500"/>
              </a:lnSpc>
              <a:spcBef>
                <a:spcPts val="465"/>
              </a:spcBef>
              <a:tabLst>
                <a:tab pos="839469" algn="l"/>
                <a:tab pos="4953635" algn="l"/>
                <a:tab pos="5411470" algn="l"/>
              </a:tabLst>
            </a:pPr>
            <a:r>
              <a:rPr dirty="0" sz="1300" spc="-80">
                <a:solidFill>
                  <a:srgbClr val="9A9A9A"/>
                </a:solidFill>
                <a:latin typeface="Courier New"/>
                <a:cs typeface="Courier New"/>
              </a:rPr>
              <a:t>sheathing</a:t>
            </a:r>
            <a:r>
              <a:rPr dirty="0" sz="1300" spc="-80">
                <a:solidFill>
                  <a:srgbClr val="808080"/>
                </a:solidFill>
                <a:latin typeface="Courier New"/>
                <a:cs typeface="Courier New"/>
              </a:rPr>
              <a:t>p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mill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has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survived </a:t>
            </a:r>
            <a:r>
              <a:rPr dirty="0" sz="1300" spc="-20">
                <a:solidFill>
                  <a:srgbClr val="9A9A9A"/>
                </a:solidFill>
                <a:latin typeface="Courier New"/>
                <a:cs typeface="Courier New"/>
              </a:rPr>
              <a:t>in </a:t>
            </a:r>
            <a:r>
              <a:rPr dirty="0" sz="1300" spc="-5">
                <a:solidFill>
                  <a:srgbClr val="9A9A9A"/>
                </a:solidFill>
                <a:latin typeface="Courier New"/>
                <a:cs typeface="Courier New"/>
              </a:rPr>
              <a:t>an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almost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intact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state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and 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still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retains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much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of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its </a:t>
            </a:r>
            <a:r>
              <a:rPr dirty="0" sz="1300" spc="-65">
                <a:solidFill>
                  <a:srgbClr val="808080"/>
                </a:solidFill>
                <a:latin typeface="Courier New"/>
                <a:cs typeface="Courier New"/>
              </a:rPr>
              <a:t>1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8th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cbntury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milling </a:t>
            </a:r>
            <a:r>
              <a:rPr dirty="0" u="heavy" sz="1300" spc="-160" b="1">
                <a:solidFill>
                  <a:srgbClr val="9A9A9A"/>
                </a:solidFill>
                <a:uFill>
                  <a:solidFill>
                    <a:srgbClr val="808080"/>
                  </a:solidFill>
                </a:uFill>
                <a:latin typeface="Courier New"/>
                <a:cs typeface="Courier New"/>
              </a:rPr>
              <a:t>aap1ipm</a:t>
            </a:r>
            <a:r>
              <a:rPr dirty="0" u="heavy" sz="1300" spc="-160" b="1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Courier New"/>
                <a:cs typeface="Courier New"/>
              </a:rPr>
              <a:t>au</a:t>
            </a:r>
            <a:r>
              <a:rPr dirty="0" sz="1300" spc="-160" b="1">
                <a:solidFill>
                  <a:srgbClr val="808080"/>
                </a:solidFill>
                <a:latin typeface="Courier New"/>
                <a:cs typeface="Courier New"/>
              </a:rPr>
              <a:t> </a:t>
            </a:r>
            <a:r>
              <a:rPr dirty="0" sz="1300" spc="-95">
                <a:solidFill>
                  <a:srgbClr val="9A9A9A"/>
                </a:solidFill>
                <a:latin typeface="Courier New"/>
                <a:cs typeface="Courier New"/>
              </a:rPr>
              <a:t>machiner</a:t>
            </a:r>
            <a:r>
              <a:rPr dirty="0" sz="1300" spc="-95">
                <a:solidFill>
                  <a:srgbClr val="808080"/>
                </a:solidFill>
                <a:latin typeface="Courier New"/>
                <a:cs typeface="Courier New"/>
              </a:rPr>
              <a:t>y. 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Authorities agree that </a:t>
            </a:r>
            <a:r>
              <a:rPr dirty="0" sz="1300" spc="-120">
                <a:solidFill>
                  <a:srgbClr val="9A9A9A"/>
                </a:solidFill>
                <a:latin typeface="Courier New"/>
                <a:cs typeface="Courier New"/>
              </a:rPr>
              <a:t>it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actually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was</a:t>
            </a:r>
            <a:r>
              <a:rPr dirty="0" sz="1300" spc="37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constructed</a:t>
            </a:r>
            <a:r>
              <a:rPr dirty="0" sz="1300" spc="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100" spc="-55">
                <a:solidFill>
                  <a:srgbClr val="9A9A9A"/>
                </a:solidFill>
                <a:latin typeface="Arial"/>
                <a:cs typeface="Arial"/>
              </a:rPr>
              <a:t>by	</a:t>
            </a:r>
            <a:r>
              <a:rPr dirty="0" sz="1250" spc="-40" b="1">
                <a:solidFill>
                  <a:srgbClr val="9A9A9A"/>
                </a:solidFill>
                <a:latin typeface="Courier New"/>
                <a:cs typeface="Courier New"/>
              </a:rPr>
              <a:t>a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Dutch 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millwright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or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one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who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was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trained </a:t>
            </a:r>
            <a:r>
              <a:rPr dirty="0" sz="1300" spc="-20">
                <a:solidFill>
                  <a:srgbClr val="9A9A9A"/>
                </a:solidFill>
                <a:latin typeface="Courier New"/>
                <a:cs typeface="Courier New"/>
              </a:rPr>
              <a:t>in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the</a:t>
            </a:r>
            <a:r>
              <a:rPr dirty="0" sz="1300" spc="-9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Dutch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tradition</a:t>
            </a:r>
            <a:r>
              <a:rPr dirty="0" sz="1300" spc="-6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It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is  </a:t>
            </a:r>
            <a:r>
              <a:rPr dirty="0" sz="1400" spc="-15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only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surviving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commercial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building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of </a:t>
            </a:r>
            <a:r>
              <a:rPr dirty="0" sz="1400" spc="-114">
                <a:solidFill>
                  <a:srgbClr val="9A9A9A"/>
                </a:solidFill>
                <a:latin typeface="Courier New"/>
                <a:cs typeface="Courier New"/>
              </a:rPr>
              <a:t>Dutch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origin </a:t>
            </a:r>
            <a:r>
              <a:rPr dirty="0" sz="1400" spc="-80">
                <a:solidFill>
                  <a:srgbClr val="9A9A9A"/>
                </a:solidFill>
                <a:latin typeface="Courier New"/>
                <a:cs typeface="Courier New"/>
              </a:rPr>
              <a:t>in </a:t>
            </a:r>
            <a:r>
              <a:rPr dirty="0" sz="1400" spc="-150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400" spc="-85">
                <a:solidFill>
                  <a:srgbClr val="9A9A9A"/>
                </a:solidFill>
                <a:latin typeface="Courier New"/>
                <a:cs typeface="Courier New"/>
              </a:rPr>
              <a:t>U</a:t>
            </a:r>
            <a:r>
              <a:rPr dirty="0" sz="1400" spc="-8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400" spc="-85">
                <a:solidFill>
                  <a:srgbClr val="9A9A9A"/>
                </a:solidFill>
                <a:latin typeface="Courier New"/>
                <a:cs typeface="Courier New"/>
              </a:rPr>
              <a:t>S</a:t>
            </a:r>
            <a:r>
              <a:rPr dirty="0" sz="1400" spc="-85">
                <a:solidFill>
                  <a:srgbClr val="595957"/>
                </a:solidFill>
                <a:latin typeface="Courier New"/>
                <a:cs typeface="Courier New"/>
              </a:rPr>
              <a:t>. 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Not </a:t>
            </a:r>
            <a:r>
              <a:rPr dirty="0" sz="1300" spc="20">
                <a:solidFill>
                  <a:srgbClr val="9A9A9A"/>
                </a:solidFill>
                <a:latin typeface="Courier New"/>
                <a:cs typeface="Courier New"/>
              </a:rPr>
              <a:t>a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single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early </a:t>
            </a:r>
            <a:r>
              <a:rPr dirty="0" sz="1250" spc="160">
                <a:solidFill>
                  <a:srgbClr val="9A9A9A"/>
                </a:solidFill>
                <a:latin typeface="Arial"/>
                <a:cs typeface="Arial"/>
              </a:rPr>
              <a:t>18th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century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water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mill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has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survived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in </a:t>
            </a:r>
            <a:r>
              <a:rPr dirty="0" sz="1300" spc="-204">
                <a:solidFill>
                  <a:srgbClr val="9A9A9A"/>
                </a:solidFill>
                <a:latin typeface="Courier New"/>
                <a:cs typeface="Courier New"/>
              </a:rPr>
              <a:t>Hol·lan</a:t>
            </a:r>
            <a:r>
              <a:rPr dirty="0" sz="1300" spc="-204">
                <a:solidFill>
                  <a:srgbClr val="808080"/>
                </a:solidFill>
                <a:latin typeface="Courier New"/>
                <a:cs typeface="Courier New"/>
              </a:rPr>
              <a:t>d. 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Owned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100" spc="-55">
                <a:solidFill>
                  <a:srgbClr val="9A9A9A"/>
                </a:solidFill>
                <a:latin typeface="Arial"/>
                <a:cs typeface="Arial"/>
              </a:rPr>
              <a:t>by	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195">
                <a:solidFill>
                  <a:srgbClr val="9A9A9A"/>
                </a:solidFill>
                <a:latin typeface="Courier New"/>
                <a:cs typeface="Courier New"/>
              </a:rPr>
              <a:t>Gr-ist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Mill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Historical</a:t>
            </a:r>
            <a:r>
              <a:rPr dirty="0" sz="1300" spc="-484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Society</a:t>
            </a:r>
            <a:r>
              <a:rPr dirty="0" sz="1300" spc="-7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  <a:p>
            <a:pPr marL="17145" marR="59690" indent="-635">
              <a:lnSpc>
                <a:spcPct val="77000"/>
              </a:lnSpc>
              <a:spcBef>
                <a:spcPts val="1225"/>
              </a:spcBef>
              <a:tabLst>
                <a:tab pos="2675890" algn="l"/>
                <a:tab pos="4038600" algn="l"/>
                <a:tab pos="4221480" algn="l"/>
              </a:tabLst>
            </a:pPr>
            <a:r>
              <a:rPr dirty="0" u="heavy" sz="1300" spc="-70">
                <a:solidFill>
                  <a:srgbClr val="9A9A9A"/>
                </a:solidFill>
                <a:uFill>
                  <a:solidFill>
                    <a:srgbClr val="808080"/>
                  </a:solidFill>
                </a:uFill>
                <a:latin typeface="Courier New"/>
                <a:cs typeface="Courier New"/>
              </a:rPr>
              <a:t>William </a:t>
            </a:r>
            <a:r>
              <a:rPr dirty="0" u="heavy" sz="1250" spc="-355">
                <a:solidFill>
                  <a:srgbClr val="9A9A9A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M</a:t>
            </a:r>
            <a:r>
              <a:rPr dirty="0" u="heavy" sz="1250" spc="-175">
                <a:solidFill>
                  <a:srgbClr val="9A9A9A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50" spc="-250">
                <a:solidFill>
                  <a:srgbClr val="595957"/>
                </a:solidFill>
                <a:uFill>
                  <a:solidFill>
                    <a:srgbClr val="808080"/>
                  </a:solidFill>
                </a:uFill>
                <a:latin typeface="Times New Roman"/>
                <a:cs typeface="Times New Roman"/>
              </a:rPr>
              <a:t>o      </a:t>
            </a:r>
            <a:r>
              <a:rPr dirty="0" sz="1250" spc="-250">
                <a:solidFill>
                  <a:srgbClr val="595957"/>
                </a:solidFill>
                <a:latin typeface="Times New Roman"/>
                <a:cs typeface="Times New Roman"/>
              </a:rPr>
              <a:t>      </a:t>
            </a:r>
            <a:r>
              <a:rPr dirty="0" u="heavy" sz="1300" spc="-75">
                <a:solidFill>
                  <a:srgbClr val="9A9A9A"/>
                </a:solidFill>
                <a:uFill>
                  <a:solidFill>
                    <a:srgbClr val="808080"/>
                  </a:solidFill>
                </a:uFill>
                <a:latin typeface="Courier New"/>
                <a:cs typeface="Courier New"/>
              </a:rPr>
              <a:t>Valentine </a:t>
            </a:r>
            <a:r>
              <a:rPr dirty="0" u="heavy" sz="1300" spc="-60">
                <a:solidFill>
                  <a:srgbClr val="9A9A9A"/>
                </a:solidFill>
                <a:uFill>
                  <a:solidFill>
                    <a:srgbClr val="808080"/>
                  </a:solidFill>
                </a:uFill>
                <a:latin typeface="Courier New"/>
                <a:cs typeface="Courier New"/>
              </a:rPr>
              <a:t>House</a:t>
            </a:r>
            <a:r>
              <a:rPr dirty="0" u="heavy" sz="1300" spc="-60">
                <a:solidFill>
                  <a:srgbClr val="808080"/>
                </a:solidFill>
                <a:uFill>
                  <a:solidFill>
                    <a:srgbClr val="808080"/>
                  </a:solidFill>
                </a:uFill>
                <a:latin typeface="Courier New"/>
                <a:cs typeface="Courier New"/>
              </a:rPr>
              <a:t>,</a:t>
            </a:r>
            <a:r>
              <a:rPr dirty="0" sz="1300" spc="-60">
                <a:solidFill>
                  <a:srgbClr val="808080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Paper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Mill</a:t>
            </a:r>
            <a:r>
              <a:rPr dirty="0" sz="1300" spc="11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100">
                <a:solidFill>
                  <a:srgbClr val="9A9A9A"/>
                </a:solidFill>
                <a:latin typeface="Courier New"/>
                <a:cs typeface="Courier New"/>
              </a:rPr>
              <a:t>Road</a:t>
            </a:r>
            <a:r>
              <a:rPr dirty="0" sz="1300" spc="-64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house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appears  </a:t>
            </a:r>
            <a:r>
              <a:rPr dirty="0" sz="1300" spc="-20">
                <a:solidFill>
                  <a:srgbClr val="9A9A9A"/>
                </a:solidFill>
                <a:latin typeface="Courier New"/>
                <a:cs typeface="Courier New"/>
              </a:rPr>
              <a:t>on </a:t>
            </a:r>
            <a:r>
              <a:rPr dirty="0" sz="1300" spc="-90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map </a:t>
            </a:r>
            <a:r>
              <a:rPr dirty="0" sz="1300" spc="-35">
                <a:solidFill>
                  <a:srgbClr val="9A9A9A"/>
                </a:solidFill>
                <a:latin typeface="Courier New"/>
                <a:cs typeface="Courier New"/>
              </a:rPr>
              <a:t>to </a:t>
            </a:r>
            <a:r>
              <a:rPr dirty="0" sz="1300" spc="-90">
                <a:solidFill>
                  <a:srgbClr val="9A9A9A"/>
                </a:solidFill>
                <a:latin typeface="Courier New"/>
                <a:cs typeface="Courier New"/>
              </a:rPr>
              <a:t>be </a:t>
            </a:r>
            <a:r>
              <a:rPr dirty="0" u="heavy" sz="1300" spc="-7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located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20">
                <a:solidFill>
                  <a:srgbClr val="9A9A9A"/>
                </a:solidFill>
                <a:latin typeface="Courier New"/>
                <a:cs typeface="Courier New"/>
              </a:rPr>
              <a:t>on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East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A9A9A"/>
                </a:solidFill>
                <a:latin typeface="Courier New"/>
                <a:cs typeface="Courier New"/>
              </a:rPr>
              <a:t>Broadway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Actually</a:t>
            </a:r>
            <a:r>
              <a:rPr dirty="0" sz="1300" spc="-50">
                <a:solidFill>
                  <a:srgbClr val="6D6D6B"/>
                </a:solidFill>
                <a:latin typeface="Courier New"/>
                <a:cs typeface="Courier New"/>
              </a:rPr>
              <a:t>,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it </a:t>
            </a:r>
            <a:r>
              <a:rPr dirty="0" sz="1300" spc="-25">
                <a:solidFill>
                  <a:srgbClr val="9A9A9A"/>
                </a:solidFill>
                <a:latin typeface="Courier New"/>
                <a:cs typeface="Courier New"/>
              </a:rPr>
              <a:t>is </a:t>
            </a:r>
            <a:r>
              <a:rPr dirty="0" sz="1300" spc="-40">
                <a:solidFill>
                  <a:srgbClr val="9A9A9A"/>
                </a:solidFill>
                <a:latin typeface="Courier New"/>
                <a:cs typeface="Courier New"/>
              </a:rPr>
              <a:t>some</a:t>
            </a:r>
            <a:r>
              <a:rPr dirty="0" sz="1300" spc="-40">
                <a:solidFill>
                  <a:srgbClr val="595957"/>
                </a:solidFill>
                <a:latin typeface="Courier New"/>
                <a:cs typeface="Courier New"/>
              </a:rPr>
              <a:t>­ 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what west of</a:t>
            </a:r>
            <a:r>
              <a:rPr dirty="0" sz="1300" spc="-18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last</a:t>
            </a:r>
            <a:r>
              <a:rPr dirty="0" sz="1300" spc="3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Bnoadway</a:t>
            </a:r>
            <a:r>
              <a:rPr dirty="0" sz="1300" spc="-6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It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was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moved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across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Paper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Mill  </a:t>
            </a:r>
            <a:r>
              <a:rPr dirty="0" sz="1300" spc="-90">
                <a:solidFill>
                  <a:srgbClr val="9A9A9A"/>
                </a:solidFill>
                <a:latin typeface="Courier New"/>
                <a:cs typeface="Courier New"/>
              </a:rPr>
              <a:t>Road</a:t>
            </a:r>
            <a:r>
              <a:rPr dirty="0" sz="1300" spc="5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in</a:t>
            </a:r>
            <a:r>
              <a:rPr dirty="0" sz="1300" spc="-12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A9A9A"/>
                </a:solidFill>
                <a:latin typeface="Courier New"/>
                <a:cs typeface="Courier New"/>
              </a:rPr>
              <a:t>1968</a:t>
            </a:r>
            <a:r>
              <a:rPr dirty="0" sz="1300" spc="-17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10">
                <a:solidFill>
                  <a:srgbClr val="9A9A9A"/>
                </a:solidFill>
                <a:latin typeface="Courier New"/>
                <a:cs typeface="Courier New"/>
              </a:rPr>
              <a:t>to</a:t>
            </a:r>
            <a:r>
              <a:rPr dirty="0" sz="1300" spc="-10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make</a:t>
            </a:r>
            <a:r>
              <a:rPr dirty="0" sz="1300" spc="-8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room</a:t>
            </a:r>
            <a:r>
              <a:rPr dirty="0" sz="1300" spc="-18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5">
                <a:solidFill>
                  <a:srgbClr val="9A9A9A"/>
                </a:solidFill>
                <a:latin typeface="Courier New"/>
                <a:cs typeface="Courier New"/>
              </a:rPr>
              <a:t>for</a:t>
            </a:r>
            <a:r>
              <a:rPr dirty="0" sz="1300" spc="-12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the</a:t>
            </a:r>
            <a:r>
              <a:rPr dirty="0" sz="1300" spc="-9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expansion</a:t>
            </a:r>
            <a:r>
              <a:rPr dirty="0" sz="1300" spc="-2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of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the</a:t>
            </a:r>
            <a:r>
              <a:rPr dirty="0" sz="1300" spc="1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Bryant </a:t>
            </a:r>
            <a:r>
              <a:rPr dirty="0" sz="1300" spc="-55">
                <a:solidFill>
                  <a:srgbClr val="9A9A9A"/>
                </a:solidFill>
                <a:latin typeface="Courier New"/>
                <a:cs typeface="Courier New"/>
              </a:rPr>
              <a:t>Library</a:t>
            </a:r>
            <a:r>
              <a:rPr dirty="0" sz="1300" spc="-61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360">
                <a:solidFill>
                  <a:srgbClr val="595957"/>
                </a:solidFill>
                <a:latin typeface="Courier New"/>
                <a:cs typeface="Courier New"/>
              </a:rPr>
              <a:t>o</a:t>
            </a:r>
            <a:endParaRPr sz="1300">
              <a:latin typeface="Courier New"/>
              <a:cs typeface="Courier New"/>
            </a:endParaRPr>
          </a:p>
          <a:p>
            <a:pPr marL="12700">
              <a:lnSpc>
                <a:spcPts val="1035"/>
              </a:lnSpc>
              <a:tabLst>
                <a:tab pos="1037590" algn="l"/>
                <a:tab pos="5510530" algn="l"/>
              </a:tabLst>
            </a:pPr>
            <a:r>
              <a:rPr dirty="0" sz="1200" spc="120" b="1">
                <a:solidFill>
                  <a:srgbClr val="9A9A9A"/>
                </a:solidFill>
                <a:latin typeface="Arial"/>
                <a:cs typeface="Arial"/>
              </a:rPr>
              <a:t>.it.tax.</a:t>
            </a:r>
            <a:r>
              <a:rPr dirty="0" sz="1200" spc="470" b="1">
                <a:solidFill>
                  <a:srgbClr val="9A9A9A"/>
                </a:solidFill>
                <a:latin typeface="Arial"/>
                <a:cs typeface="Arial"/>
              </a:rPr>
              <a:t> </a:t>
            </a:r>
            <a:r>
              <a:rPr dirty="0" sz="1250" spc="135">
                <a:solidFill>
                  <a:srgbClr val="9A9A9A"/>
                </a:solidFill>
                <a:latin typeface="Times New Roman"/>
                <a:cs typeface="Times New Roman"/>
              </a:rPr>
              <a:t>It2	</a:t>
            </a:r>
            <a:r>
              <a:rPr dirty="0" sz="1200" spc="235">
                <a:solidFill>
                  <a:srgbClr val="9A9A9A"/>
                </a:solidFill>
                <a:latin typeface="Times New Roman"/>
                <a:cs typeface="Times New Roman"/>
              </a:rPr>
              <a:t>original 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location </a:t>
            </a:r>
            <a:r>
              <a:rPr dirty="0" sz="1200" spc="-20">
                <a:solidFill>
                  <a:srgbClr val="9A9A9A"/>
                </a:solidFill>
                <a:latin typeface="Times New Roman"/>
                <a:cs typeface="Times New Roman"/>
              </a:rPr>
              <a:t>y,:as  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even </a:t>
            </a:r>
            <a:r>
              <a:rPr dirty="0" sz="1250" spc="220">
                <a:solidFill>
                  <a:srgbClr val="9A9A9A"/>
                </a:solidFill>
                <a:latin typeface="Times New Roman"/>
                <a:cs typeface="Times New Roman"/>
              </a:rPr>
              <a:t>further  </a:t>
            </a:r>
            <a:r>
              <a:rPr dirty="0" sz="1250" spc="180">
                <a:solidFill>
                  <a:srgbClr val="9A9A9A"/>
                </a:solidFill>
                <a:latin typeface="Times New Roman"/>
                <a:cs typeface="Times New Roman"/>
              </a:rPr>
              <a:t>to' </a:t>
            </a:r>
            <a:r>
              <a:rPr dirty="0" sz="1250" spc="10">
                <a:solidFill>
                  <a:srgbClr val="9A9A9A"/>
                </a:solidFill>
                <a:latin typeface="Times New Roman"/>
                <a:cs typeface="Times New Roman"/>
              </a:rPr>
              <a:t>th-e  </a:t>
            </a:r>
            <a:r>
              <a:rPr dirty="0" sz="1250" spc="-220">
                <a:solidFill>
                  <a:srgbClr val="9A9A9A"/>
                </a:solidFill>
                <a:latin typeface="Times New Roman"/>
                <a:cs typeface="Times New Roman"/>
              </a:rPr>
              <a:t>wes   </a:t>
            </a:r>
            <a:r>
              <a:rPr dirty="0" sz="1250" spc="-17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1250" spc="10">
                <a:solidFill>
                  <a:srgbClr val="9A9A9A"/>
                </a:solidFill>
                <a:latin typeface="Times New Roman"/>
                <a:cs typeface="Times New Roman"/>
              </a:rPr>
              <a:t>t</a:t>
            </a:r>
            <a:r>
              <a:rPr dirty="0" sz="1250" spc="195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1250" spc="5">
                <a:solidFill>
                  <a:srgbClr val="595957"/>
                </a:solidFill>
                <a:latin typeface="Times New Roman"/>
                <a:cs typeface="Times New Roman"/>
              </a:rPr>
              <a:t>.	</a:t>
            </a:r>
            <a:r>
              <a:rPr dirty="0" sz="1250" spc="40">
                <a:solidFill>
                  <a:srgbClr val="9A9A9A"/>
                </a:solidFill>
                <a:latin typeface="Times New Roman"/>
                <a:cs typeface="Times New Roman"/>
              </a:rPr>
              <a:t>The</a:t>
            </a:r>
            <a:endParaRPr sz="1250">
              <a:latin typeface="Times New Roman"/>
              <a:cs typeface="Times New Roman"/>
            </a:endParaRPr>
          </a:p>
          <a:p>
            <a:pPr marL="20320" marR="30480" indent="1905">
              <a:lnSpc>
                <a:spcPct val="74800"/>
              </a:lnSpc>
              <a:spcBef>
                <a:spcPts val="229"/>
              </a:spcBef>
              <a:tabLst>
                <a:tab pos="1490980" algn="l"/>
                <a:tab pos="1781810" algn="l"/>
                <a:tab pos="2032000" algn="l"/>
                <a:tab pos="2212340" algn="l"/>
                <a:tab pos="2581275" algn="l"/>
              </a:tabLst>
            </a:pP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house probably </a:t>
            </a:r>
            <a:r>
              <a:rPr dirty="0" sz="1300" spc="-30">
                <a:solidFill>
                  <a:srgbClr val="9A9A9A"/>
                </a:solidFill>
                <a:latin typeface="Courier New"/>
                <a:cs typeface="Courier New"/>
              </a:rPr>
              <a:t>was</a:t>
            </a:r>
            <a:r>
              <a:rPr dirty="0" sz="1300" spc="6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built</a:t>
            </a:r>
            <a:r>
              <a:rPr dirty="0" sz="1300" spc="-13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150" spc="-55">
                <a:solidFill>
                  <a:srgbClr val="9A9A9A"/>
                </a:solidFill>
                <a:latin typeface="Arial"/>
                <a:cs typeface="Arial"/>
              </a:rPr>
              <a:t>by	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William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Valentine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about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1801</a:t>
            </a:r>
            <a:r>
              <a:rPr dirty="0" sz="1300" spc="-65">
                <a:solidFill>
                  <a:srgbClr val="808080"/>
                </a:solidFill>
                <a:latin typeface="Courier New"/>
                <a:cs typeface="Courier New"/>
              </a:rPr>
              <a:t>,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a</a:t>
            </a:r>
            <a:r>
              <a:rPr dirty="0" sz="1300" spc="-45">
                <a:solidFill>
                  <a:srgbClr val="808080"/>
                </a:solidFill>
                <a:latin typeface="Courier New"/>
                <a:cs typeface="Courier New"/>
              </a:rPr>
              <a:t>l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though 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it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m&amp;y have</a:t>
            </a:r>
            <a:r>
              <a:rPr dirty="0" sz="1300" spc="-9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been</a:t>
            </a:r>
            <a:r>
              <a:rPr dirty="0" sz="1300" spc="-15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Duilt		</a:t>
            </a:r>
            <a:r>
              <a:rPr dirty="0" sz="1300" spc="5">
                <a:solidFill>
                  <a:srgbClr val="9A9A9A"/>
                </a:solidFill>
                <a:latin typeface="Courier New"/>
                <a:cs typeface="Courier New"/>
              </a:rPr>
              <a:t>y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Hendrick </a:t>
            </a:r>
            <a:r>
              <a:rPr dirty="0" sz="1300" spc="-20">
                <a:solidFill>
                  <a:srgbClr val="9A9A9A"/>
                </a:solidFill>
                <a:latin typeface="Courier New"/>
                <a:cs typeface="Courier New"/>
              </a:rPr>
              <a:t>or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Anderis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Onderdonk </a:t>
            </a:r>
            <a:r>
              <a:rPr dirty="0" sz="1400" spc="-75" b="1">
                <a:solidFill>
                  <a:srgbClr val="9A9A9A"/>
                </a:solidFill>
                <a:latin typeface="Courier New"/>
                <a:cs typeface="Courier New"/>
              </a:rPr>
              <a:t>a </a:t>
            </a:r>
            <a:r>
              <a:rPr dirty="0" sz="1300" spc="-30">
                <a:solidFill>
                  <a:srgbClr val="9A9A9A"/>
                </a:solidFill>
                <a:latin typeface="Courier New"/>
                <a:cs typeface="Courier New"/>
              </a:rPr>
              <a:t>few 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years</a:t>
            </a:r>
            <a:r>
              <a:rPr dirty="0" sz="1300" spc="-5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earlier</a:t>
            </a:r>
            <a:r>
              <a:rPr dirty="0" sz="1300" spc="-6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It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was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enlarged </a:t>
            </a:r>
            <a:r>
              <a:rPr dirty="0" sz="1300" spc="-60" b="1">
                <a:solidFill>
                  <a:srgbClr val="9A9A9A"/>
                </a:solidFill>
                <a:latin typeface="Times New Roman"/>
                <a:cs typeface="Times New Roman"/>
              </a:rPr>
              <a:t>oy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William </a:t>
            </a:r>
            <a:r>
              <a:rPr dirty="0" sz="1300" spc="-25">
                <a:solidFill>
                  <a:srgbClr val="9A9A9A"/>
                </a:solidFill>
                <a:latin typeface="Courier New"/>
                <a:cs typeface="Courier New"/>
              </a:rPr>
              <a:t>M</a:t>
            </a:r>
            <a:r>
              <a:rPr dirty="0" sz="1300" spc="-25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Valentin</a:t>
            </a:r>
            <a:r>
              <a:rPr dirty="0" sz="1300" spc="-50">
                <a:solidFill>
                  <a:srgbClr val="6D6D6B"/>
                </a:solidFill>
                <a:latin typeface="Courier New"/>
                <a:cs typeface="Courier New"/>
              </a:rPr>
              <a:t>,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e </a:t>
            </a:r>
            <a:r>
              <a:rPr dirty="0" sz="1300" spc="20">
                <a:solidFill>
                  <a:srgbClr val="9A9A9A"/>
                </a:solidFill>
                <a:latin typeface="Courier New"/>
                <a:cs typeface="Courier New"/>
              </a:rPr>
              <a:t>a </a:t>
            </a:r>
            <a:r>
              <a:rPr dirty="0" sz="1300" spc="-35">
                <a:solidFill>
                  <a:srgbClr val="9A9A9A"/>
                </a:solidFill>
                <a:latin typeface="Courier New"/>
                <a:cs typeface="Courier New"/>
              </a:rPr>
              <a:t>son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of  </a:t>
            </a:r>
            <a:r>
              <a:rPr dirty="0" sz="1300" spc="-55">
                <a:solidFill>
                  <a:srgbClr val="9A9A9A"/>
                </a:solidFill>
                <a:latin typeface="Courier New"/>
                <a:cs typeface="Courier New"/>
              </a:rPr>
              <a:t>William</a:t>
            </a:r>
            <a:r>
              <a:rPr dirty="0" sz="1300" spc="-55">
                <a:solidFill>
                  <a:srgbClr val="595957"/>
                </a:solidFill>
                <a:latin typeface="Courier New"/>
                <a:cs typeface="Courier New"/>
              </a:rPr>
              <a:t>,</a:t>
            </a:r>
            <a:r>
              <a:rPr dirty="0" sz="1300" spc="-105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sz="1300" spc="-285">
                <a:solidFill>
                  <a:srgbClr val="9A9A9A"/>
                </a:solidFill>
                <a:latin typeface="Courier New"/>
                <a:cs typeface="Courier New"/>
              </a:rPr>
              <a:t>e.bo\lt</a:t>
            </a:r>
            <a:r>
              <a:rPr dirty="0" sz="1300" spc="-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50" spc="-245">
                <a:solidFill>
                  <a:srgbClr val="9A9A9A"/>
                </a:solidFill>
                <a:latin typeface="Times New Roman"/>
                <a:cs typeface="Times New Roman"/>
              </a:rPr>
              <a:t>1863	</a:t>
            </a:r>
            <a:r>
              <a:rPr dirty="0" sz="1350" spc="-125">
                <a:solidFill>
                  <a:srgbClr val="595957"/>
                </a:solidFill>
                <a:latin typeface="Times New Roman"/>
                <a:cs typeface="Times New Roman"/>
              </a:rPr>
              <a:t>.	</a:t>
            </a:r>
            <a:r>
              <a:rPr dirty="0" sz="1300" spc="-114">
                <a:solidFill>
                  <a:srgbClr val="9A9A9A"/>
                </a:solidFill>
                <a:latin typeface="Courier New"/>
                <a:cs typeface="Courier New"/>
              </a:rPr>
              <a:t>William.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Valentine purchased</a:t>
            </a:r>
            <a:r>
              <a:rPr dirty="0" sz="1300" spc="-70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C8C8C8"/>
                </a:solidFill>
                <a:latin typeface="Courier New"/>
                <a:cs typeface="Courier New"/>
              </a:rPr>
              <a:t>'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and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operated</a:t>
            </a:r>
            <a:endParaRPr sz="1300">
              <a:latin typeface="Courier New"/>
              <a:cs typeface="Courier New"/>
            </a:endParaRPr>
          </a:p>
          <a:p>
            <a:pPr marL="20320" marR="211454" indent="6350">
              <a:lnSpc>
                <a:spcPct val="76400"/>
              </a:lnSpc>
              <a:spcBef>
                <a:spcPts val="20"/>
              </a:spcBef>
              <a:tabLst>
                <a:tab pos="1574800" algn="l"/>
                <a:tab pos="2219960" algn="l"/>
                <a:tab pos="2401570" algn="l"/>
                <a:tab pos="3955415" algn="l"/>
                <a:tab pos="4307205" algn="l"/>
                <a:tab pos="4691380" algn="l"/>
                <a:tab pos="5509260" algn="l"/>
              </a:tabLst>
            </a:pP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Onderdonk</a:t>
            </a:r>
            <a:r>
              <a:rPr dirty="0" sz="1300" spc="-60">
                <a:solidFill>
                  <a:srgbClr val="595957"/>
                </a:solidFill>
                <a:latin typeface="Courier New"/>
                <a:cs typeface="Courier New"/>
              </a:rPr>
              <a:t>-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Remsen</a:t>
            </a:r>
            <a:r>
              <a:rPr dirty="0" sz="1300" spc="-60">
                <a:solidFill>
                  <a:srgbClr val="808080"/>
                </a:solidFill>
                <a:latin typeface="Courier New"/>
                <a:cs typeface="Courier New"/>
              </a:rPr>
              <a:t>-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Gaine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paper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mill</a:t>
            </a:r>
            <a:r>
              <a:rPr dirty="0" sz="1300" spc="-13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about</a:t>
            </a:r>
            <a:r>
              <a:rPr dirty="0" sz="1300" spc="-3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1801</a:t>
            </a:r>
            <a:r>
              <a:rPr dirty="0" sz="1300" spc="-5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His </a:t>
            </a:r>
            <a:r>
              <a:rPr dirty="0" sz="1300" spc="-30">
                <a:solidFill>
                  <a:srgbClr val="9A9A9A"/>
                </a:solidFill>
                <a:latin typeface="Courier New"/>
                <a:cs typeface="Courier New"/>
              </a:rPr>
              <a:t>son</a:t>
            </a:r>
            <a:r>
              <a:rPr dirty="0" sz="1300" spc="-30">
                <a:solidFill>
                  <a:srgbClr val="595957"/>
                </a:solidFill>
                <a:latin typeface="Courier New"/>
                <a:cs typeface="Courier New"/>
              </a:rPr>
              <a:t>, 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William </a:t>
            </a:r>
            <a:r>
              <a:rPr dirty="0" sz="1300" spc="-15">
                <a:solidFill>
                  <a:srgbClr val="9A9A9A"/>
                </a:solidFill>
                <a:latin typeface="Courier New"/>
                <a:cs typeface="Courier New"/>
              </a:rPr>
              <a:t>M</a:t>
            </a:r>
            <a:r>
              <a:rPr dirty="0" sz="1300" spc="-15">
                <a:solidFill>
                  <a:srgbClr val="6D6D6B"/>
                </a:solidFill>
                <a:latin typeface="Courier New"/>
                <a:cs typeface="Courier New"/>
              </a:rPr>
              <a:t>.,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had</a:t>
            </a:r>
            <a:r>
              <a:rPr dirty="0" sz="1300" spc="-204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250" spc="-40" b="1">
                <a:solidFill>
                  <a:srgbClr val="9A9A9A"/>
                </a:solidFill>
                <a:latin typeface="Courier New"/>
                <a:cs typeface="Courier New"/>
              </a:rPr>
              <a:t>a</a:t>
            </a:r>
            <a:r>
              <a:rPr dirty="0" sz="1250" spc="10" b="1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200" spc="-40" b="1">
                <a:solidFill>
                  <a:srgbClr val="9A9A9A"/>
                </a:solidFill>
                <a:latin typeface="Courier New"/>
                <a:cs typeface="Courier New"/>
              </a:rPr>
              <a:t>bl	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general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merchandise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establishment </a:t>
            </a:r>
            <a:r>
              <a:rPr dirty="0" sz="1300" spc="-25">
                <a:solidFill>
                  <a:srgbClr val="9A9A9A"/>
                </a:solidFill>
                <a:latin typeface="Courier New"/>
                <a:cs typeface="Courier New"/>
              </a:rPr>
              <a:t>in </a:t>
            </a:r>
            <a:r>
              <a:rPr dirty="0" sz="1300" spc="20">
                <a:solidFill>
                  <a:srgbClr val="9A9A9A"/>
                </a:solidFill>
                <a:latin typeface="Courier New"/>
                <a:cs typeface="Courier New"/>
              </a:rPr>
              <a:t>a 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large </a:t>
            </a:r>
            <a:r>
              <a:rPr dirty="0" sz="1300" spc="-90">
                <a:solidFill>
                  <a:srgbClr val="9A9A9A"/>
                </a:solidFill>
                <a:latin typeface="Courier New"/>
                <a:cs typeface="Courier New"/>
              </a:rPr>
              <a:t>brick building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which still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snrvives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at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corner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of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Main  Street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and</a:t>
            </a:r>
            <a:r>
              <a:rPr dirty="0" sz="1300" spc="-2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Tower</a:t>
            </a:r>
            <a:r>
              <a:rPr dirty="0" sz="1300" spc="-55">
                <a:solidFill>
                  <a:srgbClr val="9A9A9A"/>
                </a:solidFill>
                <a:latin typeface="Courier New"/>
                <a:cs typeface="Courier New"/>
              </a:rPr>
              <a:t> Street</a:t>
            </a:r>
            <a:r>
              <a:rPr dirty="0" sz="1300" spc="-55">
                <a:solidFill>
                  <a:srgbClr val="6D6D6B"/>
                </a:solidFill>
                <a:latin typeface="Courier New"/>
                <a:cs typeface="Courier New"/>
              </a:rPr>
              <a:t>.	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This </a:t>
            </a:r>
            <a:r>
              <a:rPr dirty="0" sz="1300" spc="-90">
                <a:solidFill>
                  <a:srgbClr val="9A9A9A"/>
                </a:solidFill>
                <a:latin typeface="Courier New"/>
                <a:cs typeface="Courier New"/>
              </a:rPr>
              <a:t>building </a:t>
            </a:r>
            <a:r>
              <a:rPr dirty="0" sz="1300" spc="-35">
                <a:solidFill>
                  <a:srgbClr val="9A9A9A"/>
                </a:solidFill>
                <a:latin typeface="Courier New"/>
                <a:cs typeface="Courier New"/>
              </a:rPr>
              <a:t>was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built</a:t>
            </a:r>
            <a:r>
              <a:rPr dirty="0" sz="1300" spc="20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25">
                <a:solidFill>
                  <a:srgbClr val="9A9A9A"/>
                </a:solidFill>
                <a:latin typeface="Courier New"/>
                <a:cs typeface="Courier New"/>
              </a:rPr>
              <a:t>in</a:t>
            </a:r>
            <a:r>
              <a:rPr dirty="0" sz="1300" spc="-19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808080"/>
                </a:solidFill>
                <a:latin typeface="Courier New"/>
                <a:cs typeface="Courier New"/>
              </a:rPr>
              <a:t>1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862</a:t>
            </a:r>
            <a:r>
              <a:rPr dirty="0" sz="1300" spc="-7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The 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William </a:t>
            </a:r>
            <a:r>
              <a:rPr dirty="0" sz="1150" spc="-265">
                <a:solidFill>
                  <a:srgbClr val="9A9A9A"/>
                </a:solidFill>
                <a:latin typeface="Times New Roman"/>
                <a:cs typeface="Times New Roman"/>
              </a:rPr>
              <a:t>M          </a:t>
            </a:r>
            <a:r>
              <a:rPr dirty="0" sz="1150" spc="-155">
                <a:solidFill>
                  <a:srgbClr val="6D6D6B"/>
                </a:solidFill>
                <a:latin typeface="Times New Roman"/>
                <a:cs typeface="Times New Roman"/>
              </a:rPr>
              <a:t>e     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Valentine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House </a:t>
            </a:r>
            <a:r>
              <a:rPr dirty="0" sz="1300" spc="-35">
                <a:solidFill>
                  <a:srgbClr val="9A9A9A"/>
                </a:solidFill>
                <a:latin typeface="Courier New"/>
                <a:cs typeface="Courier New"/>
              </a:rPr>
              <a:t>was</a:t>
            </a:r>
            <a:r>
              <a:rPr dirty="0" sz="1300" spc="8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restoPed</a:t>
            </a:r>
            <a:r>
              <a:rPr dirty="0" sz="1300" spc="7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100" spc="-55">
                <a:solidFill>
                  <a:srgbClr val="9A9A9A"/>
                </a:solidFill>
                <a:latin typeface="Arial"/>
                <a:cs typeface="Arial"/>
              </a:rPr>
              <a:t>by	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Incorporated </a:t>
            </a:r>
            <a:r>
              <a:rPr dirty="0" sz="1300" spc="-35">
                <a:solidFill>
                  <a:srgbClr val="9A9A9A"/>
                </a:solidFill>
                <a:latin typeface="Courier New"/>
                <a:cs typeface="Courier New"/>
              </a:rPr>
              <a:t>Vil</a:t>
            </a:r>
            <a:r>
              <a:rPr dirty="0" sz="1300" spc="-35">
                <a:solidFill>
                  <a:srgbClr val="6D6D6B"/>
                </a:solidFill>
                <a:latin typeface="Courier New"/>
                <a:cs typeface="Courier New"/>
              </a:rPr>
              <a:t>­ 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lage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of </a:t>
            </a:r>
            <a:r>
              <a:rPr dirty="0" sz="1200" spc="-70" b="1">
                <a:solidFill>
                  <a:srgbClr val="9A9A9A"/>
                </a:solidFill>
                <a:latin typeface="Courier New"/>
                <a:cs typeface="Courier New"/>
              </a:rPr>
              <a:t>Rosl </a:t>
            </a:r>
            <a:r>
              <a:rPr dirty="0" sz="1200" spc="-15" b="1">
                <a:solidFill>
                  <a:srgbClr val="9A9A9A"/>
                </a:solidFill>
                <a:latin typeface="Courier New"/>
                <a:cs typeface="Courier New"/>
              </a:rPr>
              <a:t>yn</a:t>
            </a:r>
            <a:r>
              <a:rPr dirty="0" sz="1200" spc="-15" b="1">
                <a:solidFill>
                  <a:srgbClr val="808080"/>
                </a:solidFill>
                <a:latin typeface="Courier New"/>
                <a:cs typeface="Courier New"/>
              </a:rPr>
              <a:t>,</a:t>
            </a:r>
            <a:r>
              <a:rPr dirty="0" sz="1200" spc="-15" b="1">
                <a:solidFill>
                  <a:srgbClr val="9A9A9A"/>
                </a:solidFill>
                <a:latin typeface="Courier New"/>
                <a:cs typeface="Courier New"/>
              </a:rPr>
              <a:t>bxz </a:t>
            </a:r>
            <a:r>
              <a:rPr dirty="0" sz="1200" spc="45" b="1">
                <a:solidFill>
                  <a:srgbClr val="9A9A9A"/>
                </a:solidFill>
                <a:latin typeface="Courier New"/>
                <a:cs typeface="Courier New"/>
              </a:rPr>
              <a:t>azxa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in </a:t>
            </a:r>
            <a:r>
              <a:rPr dirty="0" sz="1400" spc="-90">
                <a:solidFill>
                  <a:srgbClr val="9A9A9A"/>
                </a:solidFill>
                <a:latin typeface="Courier New"/>
                <a:cs typeface="Courier New"/>
              </a:rPr>
              <a:t>1963</a:t>
            </a:r>
            <a:r>
              <a:rPr dirty="0" sz="1400" spc="-90">
                <a:solidFill>
                  <a:srgbClr val="6D6D6B"/>
                </a:solidFill>
                <a:latin typeface="Courier New"/>
                <a:cs typeface="Courier New"/>
              </a:rPr>
              <a:t>, </a:t>
            </a:r>
            <a:r>
              <a:rPr dirty="0" sz="1300" spc="-35">
                <a:solidFill>
                  <a:srgbClr val="9A9A9A"/>
                </a:solidFill>
                <a:latin typeface="Courier New"/>
                <a:cs typeface="Courier New"/>
              </a:rPr>
              <a:t>to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serve </a:t>
            </a:r>
            <a:r>
              <a:rPr dirty="0" sz="1300" spc="-20">
                <a:solidFill>
                  <a:srgbClr val="9A9A9A"/>
                </a:solidFill>
                <a:latin typeface="Courier New"/>
                <a:cs typeface="Courier New"/>
              </a:rPr>
              <a:t>as </a:t>
            </a:r>
            <a:r>
              <a:rPr dirty="0" sz="1300" spc="55">
                <a:solidFill>
                  <a:srgbClr val="9A9A9A"/>
                </a:solidFill>
                <a:latin typeface="Courier New"/>
                <a:cs typeface="Courier New"/>
              </a:rPr>
              <a:t>a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Village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Hal</a:t>
            </a:r>
            <a:r>
              <a:rPr dirty="0" sz="1300" spc="-60">
                <a:solidFill>
                  <a:srgbClr val="808080"/>
                </a:solidFill>
                <a:latin typeface="Courier New"/>
                <a:cs typeface="Courier New"/>
              </a:rPr>
              <a:t>l </a:t>
            </a:r>
            <a:r>
              <a:rPr dirty="0" sz="1300" spc="-55">
                <a:solidFill>
                  <a:srgbClr val="9A9A9A"/>
                </a:solidFill>
                <a:latin typeface="Courier New"/>
                <a:cs typeface="Courier New"/>
              </a:rPr>
              <a:t>and  </a:t>
            </a:r>
            <a:r>
              <a:rPr dirty="0" sz="1250" spc="-60" b="1">
                <a:solidFill>
                  <a:srgbClr val="9A9A9A"/>
                </a:solidFill>
                <a:latin typeface="Courier New"/>
                <a:cs typeface="Courier New"/>
              </a:rPr>
              <a:t>a</a:t>
            </a:r>
            <a:r>
              <a:rPr dirty="0" sz="1250" spc="-15" b="1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house</a:t>
            </a:r>
            <a:r>
              <a:rPr dirty="0" sz="1300" spc="-1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40">
                <a:solidFill>
                  <a:srgbClr val="9A9A9A"/>
                </a:solidFill>
                <a:latin typeface="Courier New"/>
                <a:cs typeface="Courier New"/>
              </a:rPr>
              <a:t>museum</a:t>
            </a:r>
            <a:r>
              <a:rPr dirty="0" sz="1300" spc="-4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It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has Deen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mentioned</a:t>
            </a:r>
            <a:r>
              <a:rPr dirty="0" sz="1300" spc="-19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90">
                <a:solidFill>
                  <a:srgbClr val="9A9A9A"/>
                </a:solidFill>
                <a:latin typeface="Courier New"/>
                <a:cs typeface="Courier New"/>
              </a:rPr>
              <a:t>that</a:t>
            </a:r>
            <a:r>
              <a:rPr dirty="0" sz="1300" spc="18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150" spc="-40">
                <a:solidFill>
                  <a:srgbClr val="9A9A9A"/>
                </a:solidFill>
                <a:latin typeface="Times New Roman"/>
                <a:cs typeface="Times New Roman"/>
              </a:rPr>
              <a:t>it	</a:t>
            </a:r>
            <a:r>
              <a:rPr dirty="0" sz="1300" spc="-30">
                <a:solidFill>
                  <a:srgbClr val="9A9A9A"/>
                </a:solidFill>
                <a:latin typeface="Courier New"/>
                <a:cs typeface="Courier New"/>
              </a:rPr>
              <a:t>was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moved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across  Paper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Mill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Roed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in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1968</a:t>
            </a:r>
            <a:r>
              <a:rPr dirty="0" sz="1300" spc="-75">
                <a:solidFill>
                  <a:srgbClr val="6D6D6B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  <a:p>
            <a:pPr marL="14604" marR="132080" indent="19685">
              <a:lnSpc>
                <a:spcPct val="75100"/>
              </a:lnSpc>
              <a:spcBef>
                <a:spcPts val="1210"/>
              </a:spcBef>
              <a:tabLst>
                <a:tab pos="1207770" algn="l"/>
                <a:tab pos="2496820" algn="l"/>
                <a:tab pos="4319905" algn="l"/>
                <a:tab pos="5060950" algn="l"/>
              </a:tabLst>
            </a:pPr>
            <a:r>
              <a:rPr dirty="0" u="heavy" sz="1300" spc="-15">
                <a:solidFill>
                  <a:srgbClr val="9A9A9A"/>
                </a:solidFill>
                <a:uFill>
                  <a:solidFill>
                    <a:srgbClr val="6D6D6B"/>
                  </a:solidFill>
                </a:uFill>
                <a:latin typeface="Courier New"/>
                <a:cs typeface="Courier New"/>
              </a:rPr>
              <a:t>Bnderdon</a:t>
            </a:r>
            <a:r>
              <a:rPr dirty="0" sz="1300" spc="-15">
                <a:solidFill>
                  <a:srgbClr val="9A9A9A"/>
                </a:solidFill>
                <a:latin typeface="Courier New"/>
                <a:cs typeface="Courier New"/>
              </a:rPr>
              <a:t>k</a:t>
            </a:r>
            <a:r>
              <a:rPr dirty="0" u="heavy" sz="1300" spc="-1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Remsen</a:t>
            </a:r>
            <a:r>
              <a:rPr dirty="0" u="heavy" sz="1300" spc="-15">
                <a:solidFill>
                  <a:srgbClr val="595957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-</a:t>
            </a:r>
            <a:r>
              <a:rPr dirty="0" u="heavy" sz="1300" spc="-1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Gaine </a:t>
            </a:r>
            <a:r>
              <a:rPr dirty="0" u="heavy" sz="1300" spc="-7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Paper </a:t>
            </a:r>
            <a:r>
              <a:rPr dirty="0" u="heavy" sz="1300" spc="-5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Mill,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Paper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Mill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Road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about </a:t>
            </a:r>
            <a:r>
              <a:rPr dirty="0" sz="1300" spc="-5">
                <a:solidFill>
                  <a:srgbClr val="9A9A9A"/>
                </a:solidFill>
                <a:latin typeface="Courier New"/>
                <a:cs typeface="Courier New"/>
              </a:rPr>
              <a:t>200 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feet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east of</a:t>
            </a:r>
            <a:r>
              <a:rPr dirty="0" sz="1300" spc="-2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u="heavy" sz="1300" spc="-65">
                <a:solidFill>
                  <a:srgbClr val="9A9A9A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Main</a:t>
            </a:r>
            <a:r>
              <a:rPr dirty="0" u="heavy" sz="1300" spc="-220">
                <a:solidFill>
                  <a:srgbClr val="9A9A9A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40">
                <a:solidFill>
                  <a:srgbClr val="9A9A9A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Street</a:t>
            </a:r>
            <a:r>
              <a:rPr dirty="0" u="heavy" sz="1300" spc="-40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40">
                <a:solidFill>
                  <a:srgbClr val="595957"/>
                </a:solidFill>
                <a:latin typeface="Courier New"/>
                <a:cs typeface="Courier New"/>
              </a:rPr>
              <a:t>	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paper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mill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was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built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100" spc="-55">
                <a:solidFill>
                  <a:srgbClr val="9A9A9A"/>
                </a:solidFill>
                <a:latin typeface="Arial"/>
                <a:cs typeface="Arial"/>
              </a:rPr>
              <a:t>by	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Hendrick 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Onderdonk</a:t>
            </a:r>
            <a:r>
              <a:rPr dirty="0" sz="1300" spc="-60">
                <a:solidFill>
                  <a:srgbClr val="6D6D6B"/>
                </a:solidFill>
                <a:latin typeface="Courier New"/>
                <a:cs typeface="Courier New"/>
              </a:rPr>
              <a:t>,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Henry Remsen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and </a:t>
            </a:r>
            <a:r>
              <a:rPr dirty="0" sz="1400" spc="-114">
                <a:solidFill>
                  <a:srgbClr val="9A9A9A"/>
                </a:solidFill>
                <a:latin typeface="Courier New"/>
                <a:cs typeface="Courier New"/>
              </a:rPr>
              <a:t>H1gh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Gaine </a:t>
            </a:r>
            <a:r>
              <a:rPr dirty="0" sz="1300" spc="-20">
                <a:solidFill>
                  <a:srgbClr val="9A9A9A"/>
                </a:solidFill>
                <a:latin typeface="Courier New"/>
                <a:cs typeface="Courier New"/>
              </a:rPr>
              <a:t>in </a:t>
            </a:r>
            <a:r>
              <a:rPr dirty="0" sz="1500" spc="-150">
                <a:solidFill>
                  <a:srgbClr val="9A9A9A"/>
                </a:solidFill>
                <a:latin typeface="Courier New"/>
                <a:cs typeface="Courier New"/>
              </a:rPr>
              <a:t>1773</a:t>
            </a:r>
            <a:r>
              <a:rPr dirty="0" sz="1500" spc="-150">
                <a:solidFill>
                  <a:srgbClr val="595957"/>
                </a:solidFill>
                <a:latin typeface="Courier New"/>
                <a:cs typeface="Courier New"/>
              </a:rPr>
              <a:t>.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There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is substan</a:t>
            </a:r>
            <a:r>
              <a:rPr dirty="0" sz="1300" spc="-65">
                <a:solidFill>
                  <a:srgbClr val="595957"/>
                </a:solidFill>
                <a:latin typeface="Courier New"/>
                <a:cs typeface="Courier New"/>
              </a:rPr>
              <a:t>• 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tial </a:t>
            </a:r>
            <a:r>
              <a:rPr dirty="0" sz="1300" spc="-85" b="1">
                <a:solidFill>
                  <a:srgbClr val="9A9A9A"/>
                </a:solidFill>
                <a:latin typeface="Courier New"/>
                <a:cs typeface="Courier New"/>
              </a:rPr>
              <a:t>basis </a:t>
            </a:r>
            <a:r>
              <a:rPr dirty="0" sz="1300" spc="-10">
                <a:solidFill>
                  <a:srgbClr val="9A9A9A"/>
                </a:solidFill>
                <a:latin typeface="Courier New"/>
                <a:cs typeface="Courier New"/>
              </a:rPr>
              <a:t>for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belieTing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it </a:t>
            </a:r>
            <a:r>
              <a:rPr dirty="0" sz="1300" spc="-35">
                <a:solidFill>
                  <a:srgbClr val="9A9A9A"/>
                </a:solidFill>
                <a:latin typeface="Courier New"/>
                <a:cs typeface="Courier New"/>
              </a:rPr>
              <a:t>to </a:t>
            </a:r>
            <a:r>
              <a:rPr dirty="0" sz="1300" spc="-80">
                <a:solidFill>
                  <a:srgbClr val="9A9A9A"/>
                </a:solidFill>
                <a:latin typeface="Courier New"/>
                <a:cs typeface="Courier New"/>
              </a:rPr>
              <a:t>be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earliest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paper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mill </a:t>
            </a:r>
            <a:r>
              <a:rPr dirty="0" sz="1300" spc="-25">
                <a:solidFill>
                  <a:srgbClr val="9A9A9A"/>
                </a:solidFill>
                <a:latin typeface="Courier New"/>
                <a:cs typeface="Courier New"/>
              </a:rPr>
              <a:t>in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New  York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State</a:t>
            </a:r>
            <a:r>
              <a:rPr dirty="0" sz="1300" spc="-6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present building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is </a:t>
            </a:r>
            <a:r>
              <a:rPr dirty="0" sz="1300" spc="-30">
                <a:solidFill>
                  <a:srgbClr val="9A9A9A"/>
                </a:solidFill>
                <a:latin typeface="Courier New"/>
                <a:cs typeface="Courier New"/>
              </a:rPr>
              <a:t>a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replica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of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original  </a:t>
            </a:r>
            <a:r>
              <a:rPr dirty="0" sz="1200" spc="10">
                <a:solidFill>
                  <a:srgbClr val="9A9A9A"/>
                </a:solidFill>
                <a:latin typeface="Courier New"/>
                <a:cs typeface="Courier New"/>
              </a:rPr>
              <a:t>which </a:t>
            </a:r>
            <a:r>
              <a:rPr dirty="0" sz="1200" spc="-20">
                <a:solidFill>
                  <a:srgbClr val="9A9A9A"/>
                </a:solidFill>
                <a:latin typeface="Courier New"/>
                <a:cs typeface="Courier New"/>
              </a:rPr>
              <a:t>colla sed </a:t>
            </a:r>
            <a:r>
              <a:rPr dirty="0" sz="1200" spc="10">
                <a:solidFill>
                  <a:srgbClr val="9A9A9A"/>
                </a:solidFill>
                <a:latin typeface="Courier New"/>
                <a:cs typeface="Courier New"/>
              </a:rPr>
              <a:t>early </a:t>
            </a:r>
            <a:r>
              <a:rPr dirty="0" sz="1200" spc="45">
                <a:solidFill>
                  <a:srgbClr val="9A9A9A"/>
                </a:solidFill>
                <a:latin typeface="Courier New"/>
                <a:cs typeface="Courier New"/>
              </a:rPr>
              <a:t>in </a:t>
            </a:r>
            <a:r>
              <a:rPr dirty="0" sz="1200" spc="-5">
                <a:solidFill>
                  <a:srgbClr val="9A9A9A"/>
                </a:solidFill>
                <a:latin typeface="Courier New"/>
                <a:cs typeface="Courier New"/>
              </a:rPr>
              <a:t>the</a:t>
            </a:r>
            <a:r>
              <a:rPr dirty="0" sz="1200" spc="1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200" spc="-20">
                <a:solidFill>
                  <a:srgbClr val="9A9A9A"/>
                </a:solidFill>
                <a:latin typeface="Courier New"/>
                <a:cs typeface="Courier New"/>
              </a:rPr>
              <a:t>present</a:t>
            </a:r>
            <a:r>
              <a:rPr dirty="0" sz="1200" spc="4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200" spc="5">
                <a:solidFill>
                  <a:srgbClr val="9A9A9A"/>
                </a:solidFill>
                <a:latin typeface="Courier New"/>
                <a:cs typeface="Courier New"/>
              </a:rPr>
              <a:t>century</a:t>
            </a:r>
            <a:r>
              <a:rPr dirty="0" sz="1200" spc="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200" spc="-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200" spc="-15">
                <a:solidFill>
                  <a:srgbClr val="9A9A9A"/>
                </a:solidFill>
                <a:latin typeface="Courier New"/>
                <a:cs typeface="Courier New"/>
              </a:rPr>
              <a:t>replica</a:t>
            </a:r>
            <a:r>
              <a:rPr dirty="0" sz="1200" spc="-7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200" spc="30">
                <a:solidFill>
                  <a:srgbClr val="9A9A9A"/>
                </a:solidFill>
                <a:latin typeface="Courier New"/>
                <a:cs typeface="Courier New"/>
              </a:rPr>
              <a:t>was</a:t>
            </a:r>
            <a:endParaRPr sz="1200">
              <a:latin typeface="Courier New"/>
              <a:cs typeface="Courier New"/>
            </a:endParaRPr>
          </a:p>
          <a:p>
            <a:pPr marL="29845" marR="52705" indent="-2540">
              <a:lnSpc>
                <a:spcPct val="77400"/>
              </a:lnSpc>
              <a:spcBef>
                <a:spcPts val="15"/>
              </a:spcBef>
              <a:tabLst>
                <a:tab pos="389890" algn="l"/>
                <a:tab pos="1488440" algn="l"/>
                <a:tab pos="1864360" algn="l"/>
                <a:tab pos="2119630" algn="l"/>
                <a:tab pos="3496945" algn="l"/>
                <a:tab pos="4512945" algn="l"/>
              </a:tabLst>
            </a:pP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comple4ed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in </a:t>
            </a:r>
            <a:r>
              <a:rPr dirty="0" sz="1250" spc="-45">
                <a:solidFill>
                  <a:srgbClr val="9A9A9A"/>
                </a:solidFill>
                <a:latin typeface="Times New Roman"/>
                <a:cs typeface="Times New Roman"/>
              </a:rPr>
              <a:t>1 </a:t>
            </a:r>
            <a:r>
              <a:rPr dirty="0" sz="1250" spc="-25">
                <a:solidFill>
                  <a:srgbClr val="9A9A9A"/>
                </a:solidFill>
                <a:latin typeface="Times New Roman"/>
                <a:cs typeface="Times New Roman"/>
              </a:rPr>
              <a:t>9</a:t>
            </a:r>
            <a:r>
              <a:rPr dirty="0" sz="1250" spc="-25">
                <a:solidFill>
                  <a:srgbClr val="808080"/>
                </a:solidFill>
                <a:latin typeface="Times New Roman"/>
                <a:cs typeface="Times New Roman"/>
              </a:rPr>
              <a:t>1</a:t>
            </a:r>
            <a:r>
              <a:rPr dirty="0" sz="1250" spc="-10">
                <a:solidFill>
                  <a:srgbClr val="808080"/>
                </a:solidFill>
                <a:latin typeface="Times New Roman"/>
                <a:cs typeface="Times New Roman"/>
              </a:rPr>
              <a:t> </a:t>
            </a:r>
            <a:r>
              <a:rPr dirty="0" sz="1250" spc="-45">
                <a:solidFill>
                  <a:srgbClr val="9A9A9A"/>
                </a:solidFill>
                <a:latin typeface="Times New Roman"/>
                <a:cs typeface="Times New Roman"/>
              </a:rPr>
              <a:t>3</a:t>
            </a:r>
            <a:r>
              <a:rPr dirty="0" sz="1250" spc="-14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1250" spc="-25">
                <a:solidFill>
                  <a:srgbClr val="595957"/>
                </a:solidFill>
                <a:latin typeface="Times New Roman"/>
                <a:cs typeface="Times New Roman"/>
              </a:rPr>
              <a:t>.	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Hendrick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Onderdonk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owned </a:t>
            </a:r>
            <a:r>
              <a:rPr dirty="0" sz="1250" spc="75">
                <a:solidFill>
                  <a:srgbClr val="9A9A9A"/>
                </a:solidFill>
                <a:latin typeface="Times New Roman"/>
                <a:cs typeface="Times New Roman"/>
              </a:rPr>
              <a:t>most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of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Roslyn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during  </a:t>
            </a:r>
            <a:r>
              <a:rPr dirty="0" sz="1250" spc="-50">
                <a:solidFill>
                  <a:srgbClr val="9A9A9A"/>
                </a:solidFill>
                <a:latin typeface="Times New Roman"/>
                <a:cs typeface="Times New Roman"/>
              </a:rPr>
              <a:t>the	</a:t>
            </a:r>
            <a:r>
              <a:rPr dirty="0" sz="1250" spc="110">
                <a:solidFill>
                  <a:srgbClr val="9A9A9A"/>
                </a:solidFill>
                <a:latin typeface="Times New Roman"/>
                <a:cs typeface="Times New Roman"/>
              </a:rPr>
              <a:t>second </a:t>
            </a:r>
            <a:r>
              <a:rPr dirty="0" sz="1250" spc="13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1250" spc="165">
                <a:solidFill>
                  <a:srgbClr val="9A9A9A"/>
                </a:solidFill>
                <a:latin typeface="Times New Roman"/>
                <a:cs typeface="Times New Roman"/>
              </a:rPr>
              <a:t>half	</a:t>
            </a:r>
            <a:r>
              <a:rPr dirty="0" sz="1250">
                <a:solidFill>
                  <a:srgbClr val="9A9A9A"/>
                </a:solidFill>
                <a:latin typeface="Times New Roman"/>
                <a:cs typeface="Times New Roman"/>
              </a:rPr>
              <a:t>ofi </a:t>
            </a:r>
            <a:r>
              <a:rPr dirty="0" sz="1250" spc="155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1250" spc="-5">
                <a:solidFill>
                  <a:srgbClr val="9A9A9A"/>
                </a:solidFill>
                <a:latin typeface="Times New Roman"/>
                <a:cs typeface="Times New Roman"/>
              </a:rPr>
              <a:t>the	</a:t>
            </a:r>
            <a:r>
              <a:rPr dirty="0" sz="1250" spc="190">
                <a:solidFill>
                  <a:srgbClr val="9A9A9A"/>
                </a:solidFill>
                <a:latin typeface="Times New Roman"/>
                <a:cs typeface="Times New Roman"/>
              </a:rPr>
              <a:t>18th</a:t>
            </a:r>
            <a:r>
              <a:rPr dirty="0" sz="1250" spc="29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century</a:t>
            </a:r>
            <a:r>
              <a:rPr dirty="0" sz="1300" spc="-4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Hugh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Gaine </a:t>
            </a:r>
            <a:r>
              <a:rPr dirty="0" sz="1300" spc="-60" b="1">
                <a:solidFill>
                  <a:srgbClr val="9A9A9A"/>
                </a:solidFill>
                <a:latin typeface="Courier New"/>
                <a:cs typeface="Courier New"/>
              </a:rPr>
              <a:t>was </a:t>
            </a:r>
            <a:r>
              <a:rPr dirty="0" sz="1300" spc="-95" b="1">
                <a:solidFill>
                  <a:srgbClr val="9A9A9A"/>
                </a:solidFill>
                <a:latin typeface="Courier New"/>
                <a:cs typeface="Courier New"/>
              </a:rPr>
              <a:t>a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prominent 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New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York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print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r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and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puolisher </a:t>
            </a:r>
            <a:r>
              <a:rPr dirty="0" sz="1300" spc="-30">
                <a:solidFill>
                  <a:srgbClr val="9A9A9A"/>
                </a:solidFill>
                <a:latin typeface="Courier New"/>
                <a:cs typeface="Courier New"/>
              </a:rPr>
              <a:t>who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foundedx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u="heavy" sz="1300" spc="-6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New </a:t>
            </a:r>
            <a:r>
              <a:rPr dirty="0" u="heavy" sz="1300" spc="-7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York </a:t>
            </a:r>
            <a:r>
              <a:rPr dirty="0" u="heavy" sz="1300" spc="-6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Mercurz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25">
                <a:solidFill>
                  <a:srgbClr val="9A9A9A"/>
                </a:solidFill>
                <a:latin typeface="Courier New"/>
                <a:cs typeface="Courier New"/>
              </a:rPr>
              <a:t>in </a:t>
            </a:r>
            <a:r>
              <a:rPr dirty="0" sz="1250" spc="-25">
                <a:solidFill>
                  <a:srgbClr val="808080"/>
                </a:solidFill>
                <a:latin typeface="Courier New"/>
                <a:cs typeface="Courier New"/>
              </a:rPr>
              <a:t>1</a:t>
            </a:r>
            <a:r>
              <a:rPr dirty="0" sz="1250" spc="-25">
                <a:solidFill>
                  <a:srgbClr val="9A9A9A"/>
                </a:solidFill>
                <a:latin typeface="Courier New"/>
                <a:cs typeface="Courier New"/>
              </a:rPr>
              <a:t>752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and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published </a:t>
            </a:r>
            <a:r>
              <a:rPr dirty="0" sz="1300" spc="-120">
                <a:solidFill>
                  <a:srgbClr val="9A9A9A"/>
                </a:solidFill>
                <a:latin typeface="Courier New"/>
                <a:cs typeface="Courier New"/>
              </a:rPr>
              <a:t>it </a:t>
            </a:r>
            <a:r>
              <a:rPr dirty="0" sz="1300" spc="-20">
                <a:solidFill>
                  <a:srgbClr val="9A9A9A"/>
                </a:solidFill>
                <a:latin typeface="Courier New"/>
                <a:cs typeface="Courier New"/>
              </a:rPr>
              <a:t>for </a:t>
            </a:r>
            <a:r>
              <a:rPr dirty="0" sz="1300" spc="-65" b="1">
                <a:solidFill>
                  <a:srgbClr val="9A9A9A"/>
                </a:solidFill>
                <a:latin typeface="Courier New"/>
                <a:cs typeface="Courier New"/>
              </a:rPr>
              <a:t>a </a:t>
            </a:r>
            <a:r>
              <a:rPr dirty="0" sz="1250" spc="-35">
                <a:solidFill>
                  <a:srgbClr val="9A9A9A"/>
                </a:solidFill>
                <a:latin typeface="Courier New"/>
                <a:cs typeface="Courier New"/>
              </a:rPr>
              <a:t>number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of</a:t>
            </a:r>
            <a:r>
              <a:rPr dirty="0" sz="130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250" spc="-70">
                <a:solidFill>
                  <a:srgbClr val="9A9A9A"/>
                </a:solidFill>
                <a:latin typeface="Courier New"/>
                <a:cs typeface="Courier New"/>
              </a:rPr>
              <a:t>yea</a:t>
            </a:r>
            <a:r>
              <a:rPr dirty="0" sz="1250" spc="15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250" spc="60">
                <a:solidFill>
                  <a:srgbClr val="9A9A9A"/>
                </a:solidFill>
                <a:latin typeface="Courier New"/>
                <a:cs typeface="Courier New"/>
              </a:rPr>
              <a:t>s</a:t>
            </a:r>
            <a:r>
              <a:rPr dirty="0" sz="1250" spc="6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u="heavy" sz="1250" spc="-5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Property</a:t>
            </a:r>
            <a:r>
              <a:rPr dirty="0" sz="1250" spc="-5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808080"/>
                </a:solidFill>
                <a:latin typeface="Courier New"/>
                <a:cs typeface="Courier New"/>
              </a:rPr>
              <a:t>o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f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the  </a:t>
            </a:r>
            <a:r>
              <a:rPr dirty="0" sz="1300" spc="-35">
                <a:solidFill>
                  <a:srgbClr val="9A9A9A"/>
                </a:solidFill>
                <a:latin typeface="Courier New"/>
                <a:cs typeface="Courier New"/>
              </a:rPr>
              <a:t>Town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of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North </a:t>
            </a:r>
            <a:r>
              <a:rPr dirty="0" sz="1200" spc="-55">
                <a:solidFill>
                  <a:srgbClr val="9A9A9A"/>
                </a:solidFill>
                <a:latin typeface="Courier New"/>
                <a:cs typeface="Courier New"/>
              </a:rPr>
              <a:t>Hempstea</a:t>
            </a:r>
            <a:r>
              <a:rPr dirty="0" sz="1200" spc="-47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200" spc="5">
                <a:solidFill>
                  <a:srgbClr val="9A9A9A"/>
                </a:solidFill>
                <a:latin typeface="Courier New"/>
                <a:cs typeface="Courier New"/>
              </a:rPr>
              <a:t>d</a:t>
            </a:r>
            <a:r>
              <a:rPr dirty="0" sz="1200" spc="5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82609" y="7286455"/>
            <a:ext cx="6158230" cy="191452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53975" marR="231140" indent="13335">
              <a:lnSpc>
                <a:spcPct val="77600"/>
              </a:lnSpc>
              <a:spcBef>
                <a:spcPts val="450"/>
              </a:spcBef>
              <a:tabLst>
                <a:tab pos="410209" algn="l"/>
                <a:tab pos="2747010" algn="l"/>
                <a:tab pos="2780665" algn="l"/>
                <a:tab pos="2994660" algn="l"/>
              </a:tabLst>
            </a:pPr>
            <a:r>
              <a:rPr dirty="0" u="heavy" sz="1300" spc="-6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Kirb </a:t>
            </a:r>
            <a:r>
              <a:rPr dirty="0" u="heavy" sz="1300" spc="-60">
                <a:solidFill>
                  <a:srgbClr val="6D6D6B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•</a:t>
            </a:r>
            <a:r>
              <a:rPr dirty="0" u="heavy" sz="1300" spc="-6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s </a:t>
            </a:r>
            <a:r>
              <a:rPr dirty="0" u="heavy" sz="1300" spc="-7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Corners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  </a:t>
            </a:r>
            <a:r>
              <a:rPr dirty="0" u="heavy" sz="1100" spc="-35">
                <a:solidFill>
                  <a:srgbClr val="9A9A9A"/>
                </a:solidFill>
                <a:uFill>
                  <a:solidFill>
                    <a:srgbClr val="6D6D6B"/>
                  </a:solidFill>
                </a:uFill>
                <a:latin typeface="Times New Roman"/>
                <a:cs typeface="Times New Roman"/>
              </a:rPr>
              <a:t>( </a:t>
            </a:r>
            <a:r>
              <a:rPr dirty="0" u="heavy" sz="1100" spc="-40">
                <a:solidFill>
                  <a:srgbClr val="9A9A9A"/>
                </a:solidFill>
                <a:uFill>
                  <a:solidFill>
                    <a:srgbClr val="6D6D6B"/>
                  </a:solidFill>
                </a:uFill>
                <a:latin typeface="Times New Roman"/>
                <a:cs typeface="Times New Roman"/>
              </a:rPr>
              <a:t>J  </a:t>
            </a:r>
            <a:r>
              <a:rPr dirty="0" u="heavy" sz="1100" spc="-170">
                <a:solidFill>
                  <a:srgbClr val="6D6D6B"/>
                </a:solidFill>
                <a:uFill>
                  <a:solidFill>
                    <a:srgbClr val="6D6D6B"/>
                  </a:solidFill>
                </a:uFill>
                <a:latin typeface="Times New Roman"/>
                <a:cs typeface="Times New Roman"/>
              </a:rPr>
              <a:t>o</a:t>
            </a:r>
            <a:r>
              <a:rPr dirty="0" sz="1100" spc="-170">
                <a:solidFill>
                  <a:srgbClr val="6D6D6B"/>
                </a:solidFill>
                <a:latin typeface="Times New Roman"/>
                <a:cs typeface="Times New Roman"/>
              </a:rPr>
              <a:t>  </a:t>
            </a:r>
            <a:r>
              <a:rPr dirty="0" sz="1100" spc="-95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u="heavy" sz="1300" spc="-40">
                <a:solidFill>
                  <a:srgbClr val="9A9A9A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M</a:t>
            </a:r>
            <a:r>
              <a:rPr dirty="0" u="heavy" sz="1300" spc="-40">
                <a:solidFill>
                  <a:srgbClr val="595957"/>
                </a:solidFill>
                <a:uFill>
                  <a:solidFill>
                    <a:srgbClr val="595957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135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u="heavy" sz="1300" spc="-75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Courier New"/>
                <a:cs typeface="Courier New"/>
              </a:rPr>
              <a:t>Kirb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	</a:t>
            </a:r>
            <a:r>
              <a:rPr dirty="0" sz="1100" spc="-170">
                <a:solidFill>
                  <a:srgbClr val="595957"/>
                </a:solidFill>
                <a:latin typeface="Times New Roman"/>
                <a:cs typeface="Times New Roman"/>
              </a:rPr>
              <a:t>o	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Jacob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Kirby </a:t>
            </a:r>
            <a:r>
              <a:rPr dirty="0" sz="1300" spc="-30">
                <a:solidFill>
                  <a:srgbClr val="9A9A9A"/>
                </a:solidFill>
                <a:latin typeface="Courier New"/>
                <a:cs typeface="Courier New"/>
              </a:rPr>
              <a:t>was </a:t>
            </a:r>
            <a:r>
              <a:rPr dirty="0" sz="1300" spc="-10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owner </a:t>
            </a:r>
            <a:r>
              <a:rPr dirty="0" sz="1300" spc="-90">
                <a:solidFill>
                  <a:srgbClr val="9A9A9A"/>
                </a:solidFill>
                <a:latin typeface="Courier New"/>
                <a:cs typeface="Courier New"/>
              </a:rPr>
              <a:t>of </a:t>
            </a:r>
            <a:r>
              <a:rPr dirty="0" sz="1300" spc="20">
                <a:solidFill>
                  <a:srgbClr val="9A9A9A"/>
                </a:solidFill>
                <a:latin typeface="Courier New"/>
                <a:cs typeface="Courier New"/>
              </a:rPr>
              <a:t>a  </a:t>
            </a:r>
            <a:r>
              <a:rPr dirty="0" sz="1300" spc="150">
                <a:solidFill>
                  <a:srgbClr val="9A9A9A"/>
                </a:solidFill>
                <a:latin typeface="Courier New"/>
                <a:cs typeface="Courier New"/>
              </a:rPr>
              <a:t>feet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of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&amp;chooners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and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sloops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which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carried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passengers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and </a:t>
            </a:r>
            <a:r>
              <a:rPr dirty="0" sz="1300" spc="-40">
                <a:solidFill>
                  <a:srgbClr val="9A9A9A"/>
                </a:solidFill>
                <a:latin typeface="Courier New"/>
                <a:cs typeface="Courier New"/>
              </a:rPr>
              <a:t>mer</a:t>
            </a:r>
            <a:r>
              <a:rPr dirty="0" sz="1300" spc="-40">
                <a:solidFill>
                  <a:srgbClr val="595957"/>
                </a:solidFill>
                <a:latin typeface="Courier New"/>
                <a:cs typeface="Courier New"/>
              </a:rPr>
              <a:t>­ 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chandise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between Roslyn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and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New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York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during </a:t>
            </a:r>
            <a:r>
              <a:rPr dirty="0" sz="1300" spc="-90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years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prior </a:t>
            </a:r>
            <a:r>
              <a:rPr dirty="0" sz="1300" spc="-15">
                <a:solidFill>
                  <a:srgbClr val="9A9A9A"/>
                </a:solidFill>
                <a:latin typeface="Courier New"/>
                <a:cs typeface="Courier New"/>
              </a:rPr>
              <a:t>to  </a:t>
            </a:r>
            <a:r>
              <a:rPr dirty="0" sz="1250" spc="-10">
                <a:solidFill>
                  <a:srgbClr val="9A9A9A"/>
                </a:solidFill>
                <a:latin typeface="Times New Roman"/>
                <a:cs typeface="Times New Roman"/>
              </a:rPr>
              <a:t>the	</a:t>
            </a:r>
            <a:r>
              <a:rPr dirty="0" sz="1250" spc="240">
                <a:solidFill>
                  <a:srgbClr val="9A9A9A"/>
                </a:solidFill>
                <a:latin typeface="Times New Roman"/>
                <a:cs typeface="Times New Roman"/>
              </a:rPr>
              <a:t>arrival  </a:t>
            </a:r>
            <a:r>
              <a:rPr dirty="0" sz="1250" spc="275">
                <a:solidFill>
                  <a:srgbClr val="9A9A9A"/>
                </a:solidFill>
                <a:latin typeface="Times New Roman"/>
                <a:cs typeface="Times New Roman"/>
              </a:rPr>
              <a:t>of </a:t>
            </a:r>
            <a:r>
              <a:rPr dirty="0" sz="1250" spc="195">
                <a:solidFill>
                  <a:srgbClr val="9A9A9A"/>
                </a:solidFill>
                <a:latin typeface="Times New Roman"/>
                <a:cs typeface="Times New Roman"/>
              </a:rPr>
              <a:t>ther</a:t>
            </a:r>
            <a:r>
              <a:rPr dirty="0" sz="1250" spc="215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1250" spc="240">
                <a:solidFill>
                  <a:srgbClr val="9A9A9A"/>
                </a:solidFill>
                <a:latin typeface="Times New Roman"/>
                <a:cs typeface="Times New Roman"/>
              </a:rPr>
              <a:t>ailr</a:t>
            </a:r>
            <a:r>
              <a:rPr dirty="0" sz="1250" spc="-4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1250" spc="170">
                <a:solidFill>
                  <a:srgbClr val="9A9A9A"/>
                </a:solidFill>
                <a:latin typeface="Times New Roman"/>
                <a:cs typeface="Times New Roman"/>
              </a:rPr>
              <a:t>oad</a:t>
            </a:r>
            <a:r>
              <a:rPr dirty="0" sz="1250" spc="170">
                <a:solidFill>
                  <a:srgbClr val="595957"/>
                </a:solidFill>
                <a:latin typeface="Times New Roman"/>
                <a:cs typeface="Times New Roman"/>
              </a:rPr>
              <a:t>.		</a:t>
            </a:r>
            <a:r>
              <a:rPr dirty="0" sz="1100" spc="335">
                <a:solidFill>
                  <a:srgbClr val="9A9A9A"/>
                </a:solidFill>
                <a:latin typeface="Arial"/>
                <a:cs typeface="Arial"/>
              </a:rPr>
              <a:t>By </a:t>
            </a:r>
            <a:r>
              <a:rPr dirty="0" sz="1250" spc="265">
                <a:solidFill>
                  <a:srgbClr val="9A9A9A"/>
                </a:solidFill>
                <a:latin typeface="Times New Roman"/>
                <a:cs typeface="Times New Roman"/>
              </a:rPr>
              <a:t>the </a:t>
            </a:r>
            <a:r>
              <a:rPr dirty="0" sz="1250" spc="-145">
                <a:solidFill>
                  <a:srgbClr val="9A9A9A"/>
                </a:solidFill>
                <a:latin typeface="Times New Roman"/>
                <a:cs typeface="Times New Roman"/>
              </a:rPr>
              <a:t>mi </a:t>
            </a:r>
            <a:r>
              <a:rPr dirty="0" sz="1250" spc="95">
                <a:solidFill>
                  <a:srgbClr val="9A9A9A"/>
                </a:solidFill>
                <a:latin typeface="Times New Roman"/>
                <a:cs typeface="Times New Roman"/>
              </a:rPr>
              <a:t>d</a:t>
            </a:r>
            <a:r>
              <a:rPr dirty="0" sz="1250" spc="95">
                <a:solidFill>
                  <a:srgbClr val="6D6D6B"/>
                </a:solidFill>
                <a:latin typeface="Times New Roman"/>
                <a:cs typeface="Times New Roman"/>
              </a:rPr>
              <a:t>- </a:t>
            </a:r>
            <a:r>
              <a:rPr dirty="0" sz="1250" spc="105">
                <a:solidFill>
                  <a:srgbClr val="9A9A9A"/>
                </a:solidFill>
                <a:latin typeface="Times New Roman"/>
                <a:cs typeface="Times New Roman"/>
              </a:rPr>
              <a:t>19t </a:t>
            </a:r>
            <a:r>
              <a:rPr dirty="0" sz="1250" spc="50">
                <a:solidFill>
                  <a:srgbClr val="9A9A9A"/>
                </a:solidFill>
                <a:latin typeface="Times New Roman"/>
                <a:cs typeface="Times New Roman"/>
              </a:rPr>
              <a:t>h </a:t>
            </a:r>
            <a:r>
              <a:rPr dirty="0" sz="1300" spc="-35">
                <a:solidFill>
                  <a:srgbClr val="9A9A9A"/>
                </a:solidFill>
                <a:latin typeface="Courier New"/>
                <a:cs typeface="Courier New"/>
              </a:rPr>
              <a:t>century 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he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owned 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all </a:t>
            </a:r>
            <a:r>
              <a:rPr dirty="0" sz="1250" spc="-6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property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around the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intersection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of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Main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Street and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East  3raadway;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including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Van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Nostrand</a:t>
            </a:r>
            <a:r>
              <a:rPr dirty="0" sz="1300" spc="-45">
                <a:solidFill>
                  <a:srgbClr val="595957"/>
                </a:solidFill>
                <a:latin typeface="Courier New"/>
                <a:cs typeface="Courier New"/>
              </a:rPr>
              <a:t>-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StarkinsHouse</a:t>
            </a:r>
            <a:r>
              <a:rPr dirty="0" sz="1300" spc="-45">
                <a:solidFill>
                  <a:srgbClr val="595957"/>
                </a:solidFill>
                <a:latin typeface="Courier New"/>
                <a:cs typeface="Courier New"/>
              </a:rPr>
              <a:t>p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which</a:t>
            </a:r>
            <a:r>
              <a:rPr dirty="0" sz="1300" spc="19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he</a:t>
            </a:r>
            <a:endParaRPr sz="1300">
              <a:latin typeface="Courier New"/>
              <a:cs typeface="Courier New"/>
            </a:endParaRPr>
          </a:p>
          <a:p>
            <a:pPr marL="69215" marR="43180" indent="-8255">
              <a:lnSpc>
                <a:spcPct val="76200"/>
              </a:lnSpc>
              <a:spcBef>
                <a:spcPts val="10"/>
              </a:spcBef>
              <a:tabLst>
                <a:tab pos="615950" algn="l"/>
                <a:tab pos="1077595" algn="l"/>
                <a:tab pos="2437765" algn="l"/>
                <a:tab pos="3176905" algn="l"/>
              </a:tabLst>
            </a:pP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enlarged</a:t>
            </a:r>
            <a:r>
              <a:rPr dirty="0" sz="1300" spc="-65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250" spc="114">
                <a:solidFill>
                  <a:srgbClr val="9A9A9A"/>
                </a:solidFill>
                <a:latin typeface="Times New Roman"/>
                <a:cs typeface="Times New Roman"/>
              </a:rPr>
              <a:t>There </a:t>
            </a:r>
            <a:r>
              <a:rPr dirty="0" sz="1300" spc="-100">
                <a:solidFill>
                  <a:srgbClr val="9A9A9A"/>
                </a:solidFill>
                <a:latin typeface="Courier New"/>
                <a:cs typeface="Courier New"/>
              </a:rPr>
              <a:t>are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two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structures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indicated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in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black </a:t>
            </a:r>
            <a:r>
              <a:rPr dirty="0" sz="1300" spc="-20">
                <a:solidFill>
                  <a:srgbClr val="9A9A9A"/>
                </a:solidFill>
                <a:latin typeface="Courier New"/>
                <a:cs typeface="Courier New"/>
              </a:rPr>
              <a:t>on </a:t>
            </a:r>
            <a:r>
              <a:rPr dirty="0" sz="1300" spc="-105">
                <a:solidFill>
                  <a:srgbClr val="9A9A9A"/>
                </a:solidFill>
                <a:latin typeface="Courier New"/>
                <a:cs typeface="Courier New"/>
              </a:rPr>
              <a:t>the </a:t>
            </a:r>
            <a:r>
              <a:rPr dirty="0" sz="1200" spc="-55" b="1">
                <a:solidFill>
                  <a:srgbClr val="9A9A9A"/>
                </a:solidFill>
                <a:latin typeface="Courier New"/>
                <a:cs typeface="Courier New"/>
              </a:rPr>
              <a:t>map </a:t>
            </a:r>
            <a:r>
              <a:rPr dirty="0" sz="1200" spc="-45" b="1">
                <a:solidFill>
                  <a:srgbClr val="595957"/>
                </a:solidFill>
                <a:latin typeface="Courier New"/>
                <a:cs typeface="Courier New"/>
              </a:rPr>
              <a:t>.  </a:t>
            </a:r>
            <a:r>
              <a:rPr dirty="0" sz="1300" spc="-105">
                <a:solidFill>
                  <a:srgbClr val="9A9A9A"/>
                </a:solidFill>
                <a:latin typeface="Courier New"/>
                <a:cs typeface="Courier New"/>
              </a:rPr>
              <a:t>One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of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these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is </a:t>
            </a:r>
            <a:r>
              <a:rPr dirty="0" sz="1300" spc="20">
                <a:solidFill>
                  <a:srgbClr val="9A9A9A"/>
                </a:solidFill>
                <a:latin typeface="Courier New"/>
                <a:cs typeface="Courier New"/>
              </a:rPr>
              <a:t>a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tiny, </a:t>
            </a:r>
            <a:r>
              <a:rPr dirty="0" sz="1300" spc="-30">
                <a:solidFill>
                  <a:srgbClr val="9A9A9A"/>
                </a:solidFill>
                <a:latin typeface="Courier New"/>
                <a:cs typeface="Courier New"/>
              </a:rPr>
              <a:t>mid</a:t>
            </a:r>
            <a:r>
              <a:rPr dirty="0" sz="1300" spc="-30">
                <a:solidFill>
                  <a:srgbClr val="6D6D6B"/>
                </a:solidFill>
                <a:latin typeface="Courier New"/>
                <a:cs typeface="Courier New"/>
              </a:rPr>
              <a:t>-</a:t>
            </a:r>
            <a:r>
              <a:rPr dirty="0" sz="1300" spc="-30">
                <a:solidFill>
                  <a:srgbClr val="9A9A9A"/>
                </a:solidFill>
                <a:latin typeface="Courier New"/>
                <a:cs typeface="Courier New"/>
              </a:rPr>
              <a:t>19th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century </a:t>
            </a:r>
            <a:r>
              <a:rPr dirty="0" sz="1300" spc="-55">
                <a:solidFill>
                  <a:srgbClr val="9A9A9A"/>
                </a:solidFill>
                <a:latin typeface="Courier New"/>
                <a:cs typeface="Courier New"/>
              </a:rPr>
              <a:t>house</a:t>
            </a:r>
            <a:r>
              <a:rPr dirty="0" sz="1300" spc="-55">
                <a:solidFill>
                  <a:srgbClr val="808080"/>
                </a:solidFill>
                <a:latin typeface="Courier New"/>
                <a:cs typeface="Courier New"/>
              </a:rPr>
              <a:t>, </a:t>
            </a:r>
            <a:r>
              <a:rPr dirty="0" sz="1300" spc="-75">
                <a:solidFill>
                  <a:srgbClr val="9A9A9A"/>
                </a:solidFill>
                <a:latin typeface="Courier New"/>
                <a:cs typeface="Courier New"/>
              </a:rPr>
              <a:t>now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included </a:t>
            </a:r>
            <a:r>
              <a:rPr dirty="0" sz="1300" spc="-25">
                <a:solidFill>
                  <a:srgbClr val="9A9A9A"/>
                </a:solidFill>
                <a:latin typeface="Courier New"/>
                <a:cs typeface="Courier New"/>
              </a:rPr>
              <a:t>in </a:t>
            </a:r>
            <a:r>
              <a:rPr dirty="0" sz="1300" spc="20">
                <a:solidFill>
                  <a:srgbClr val="9A9A9A"/>
                </a:solidFill>
                <a:latin typeface="Courier New"/>
                <a:cs typeface="Courier New"/>
              </a:rPr>
              <a:t>a 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ne</a:t>
            </a:r>
            <a:r>
              <a:rPr dirty="0" sz="1300" spc="-55">
                <a:solidFill>
                  <a:srgbClr val="9A9A9A"/>
                </a:solidFill>
                <a:latin typeface="Courier New"/>
                <a:cs typeface="Courier New"/>
              </a:rPr>
              <a:t>w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40">
                <a:solidFill>
                  <a:srgbClr val="9A9A9A"/>
                </a:solidFill>
                <a:latin typeface="Courier New"/>
                <a:cs typeface="Courier New"/>
              </a:rPr>
              <a:t>hous</a:t>
            </a:r>
            <a:r>
              <a:rPr dirty="0" sz="1300" spc="-320">
                <a:solidFill>
                  <a:srgbClr val="9A9A9A"/>
                </a:solidFill>
                <a:latin typeface="Courier New"/>
                <a:cs typeface="Courier New"/>
              </a:rPr>
              <a:t>e</a:t>
            </a:r>
            <a:r>
              <a:rPr dirty="0" baseline="-18518" sz="900" spc="-15">
                <a:solidFill>
                  <a:srgbClr val="6D6D6B"/>
                </a:solidFill>
                <a:latin typeface="Arial"/>
                <a:cs typeface="Arial"/>
              </a:rPr>
              <a:t>9</a:t>
            </a:r>
            <a:r>
              <a:rPr dirty="0" baseline="-18518" sz="900">
                <a:solidFill>
                  <a:srgbClr val="6D6D6B"/>
                </a:solidFill>
                <a:latin typeface="Arial"/>
                <a:cs typeface="Arial"/>
              </a:rPr>
              <a:t>    </a:t>
            </a:r>
            <a:r>
              <a:rPr dirty="0" baseline="-18518" sz="900" spc="104">
                <a:solidFill>
                  <a:srgbClr val="6D6D6B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9A9A9A"/>
                </a:solidFill>
                <a:latin typeface="Courier New"/>
                <a:cs typeface="Courier New"/>
              </a:rPr>
              <a:t>a</a:t>
            </a:r>
            <a:r>
              <a:rPr dirty="0" sz="1300" spc="-25">
                <a:solidFill>
                  <a:srgbClr val="9A9A9A"/>
                </a:solidFill>
                <a:latin typeface="Courier New"/>
                <a:cs typeface="Courier New"/>
              </a:rPr>
              <a:t>t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200" spc="80">
                <a:solidFill>
                  <a:srgbClr val="9A9A9A"/>
                </a:solidFill>
                <a:latin typeface="Times New Roman"/>
                <a:cs typeface="Times New Roman"/>
              </a:rPr>
              <a:t>2it4</a:t>
            </a:r>
            <a:r>
              <a:rPr dirty="0" sz="1200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1200" spc="114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Eas</a:t>
            </a:r>
            <a:r>
              <a:rPr dirty="0" sz="1300" spc="-80">
                <a:solidFill>
                  <a:srgbClr val="9A9A9A"/>
                </a:solidFill>
                <a:latin typeface="Courier New"/>
                <a:cs typeface="Courier New"/>
              </a:rPr>
              <a:t>t</a:t>
            </a:r>
            <a:r>
              <a:rPr dirty="0" sz="1300" spc="-1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>
                <a:solidFill>
                  <a:srgbClr val="9A9A9A"/>
                </a:solidFill>
                <a:latin typeface="Courier New"/>
                <a:cs typeface="Courier New"/>
              </a:rPr>
              <a:t>Broadwa</a:t>
            </a:r>
            <a:r>
              <a:rPr dirty="0" sz="1300" spc="-540">
                <a:solidFill>
                  <a:srgbClr val="9A9A9A"/>
                </a:solidFill>
                <a:latin typeface="Courier New"/>
                <a:cs typeface="Courier New"/>
              </a:rPr>
              <a:t>y</a:t>
            </a:r>
            <a:r>
              <a:rPr dirty="0" sz="1300" spc="6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300">
                <a:solidFill>
                  <a:srgbClr val="595957"/>
                </a:solidFill>
                <a:latin typeface="Courier New"/>
                <a:cs typeface="Courier New"/>
              </a:rPr>
              <a:t>	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Thi</a:t>
            </a:r>
            <a:r>
              <a:rPr dirty="0" sz="1300" spc="-55">
                <a:solidFill>
                  <a:srgbClr val="9A9A9A"/>
                </a:solidFill>
                <a:latin typeface="Courier New"/>
                <a:cs typeface="Courier New"/>
              </a:rPr>
              <a:t>s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hous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e</a:t>
            </a:r>
            <a:r>
              <a:rPr dirty="0" sz="1300" spc="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i</a:t>
            </a:r>
            <a:r>
              <a:rPr dirty="0" sz="1300" spc="-55">
                <a:solidFill>
                  <a:srgbClr val="9A9A9A"/>
                </a:solidFill>
                <a:latin typeface="Courier New"/>
                <a:cs typeface="Courier New"/>
              </a:rPr>
              <a:t>s</a:t>
            </a:r>
            <a:r>
              <a:rPr dirty="0" sz="1300" spc="-9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90">
                <a:solidFill>
                  <a:srgbClr val="9A9A9A"/>
                </a:solidFill>
                <a:latin typeface="Courier New"/>
                <a:cs typeface="Courier New"/>
              </a:rPr>
              <a:t>th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e</a:t>
            </a:r>
            <a:r>
              <a:rPr dirty="0" sz="1300" spc="-29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residenc</a:t>
            </a:r>
            <a:r>
              <a:rPr dirty="0" sz="1300" spc="-40">
                <a:solidFill>
                  <a:srgbClr val="9A9A9A"/>
                </a:solidFill>
                <a:latin typeface="Courier New"/>
                <a:cs typeface="Courier New"/>
              </a:rPr>
              <a:t>e</a:t>
            </a:r>
            <a:r>
              <a:rPr dirty="0" sz="1300" spc="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of  </a:t>
            </a:r>
            <a:r>
              <a:rPr dirty="0" sz="1250" spc="-114">
                <a:solidFill>
                  <a:srgbClr val="9A9A9A"/>
                </a:solidFill>
                <a:latin typeface="Times New Roman"/>
                <a:cs typeface="Times New Roman"/>
              </a:rPr>
              <a:t>M</a:t>
            </a:r>
            <a:r>
              <a:rPr dirty="0" sz="1250" spc="-45">
                <a:solidFill>
                  <a:srgbClr val="9A9A9A"/>
                </a:solidFill>
                <a:latin typeface="Times New Roman"/>
                <a:cs typeface="Times New Roman"/>
              </a:rPr>
              <a:t>r</a:t>
            </a:r>
            <a:r>
              <a:rPr dirty="0" sz="1250" spc="-105">
                <a:solidFill>
                  <a:srgbClr val="9A9A9A"/>
                </a:solidFill>
                <a:latin typeface="Times New Roman"/>
                <a:cs typeface="Times New Roman"/>
              </a:rPr>
              <a:t> </a:t>
            </a:r>
            <a:r>
              <a:rPr dirty="0" sz="1250" spc="-250">
                <a:solidFill>
                  <a:srgbClr val="6D6D6B"/>
                </a:solidFill>
                <a:latin typeface="Times New Roman"/>
                <a:cs typeface="Times New Roman"/>
              </a:rPr>
              <a:t>o</a:t>
            </a:r>
            <a:r>
              <a:rPr dirty="0" sz="1250">
                <a:solidFill>
                  <a:srgbClr val="6D6D6B"/>
                </a:solidFill>
                <a:latin typeface="Times New Roman"/>
                <a:cs typeface="Times New Roman"/>
              </a:rPr>
              <a:t>  </a:t>
            </a:r>
            <a:r>
              <a:rPr dirty="0" sz="1250" spc="-90">
                <a:solidFill>
                  <a:srgbClr val="6D6D6B"/>
                </a:solidFill>
                <a:latin typeface="Times New Roman"/>
                <a:cs typeface="Times New Roman"/>
              </a:rPr>
              <a:t> </a:t>
            </a:r>
            <a:r>
              <a:rPr dirty="0" sz="1050" spc="-280">
                <a:solidFill>
                  <a:srgbClr val="9A9A9A"/>
                </a:solidFill>
                <a:latin typeface="Arial"/>
                <a:cs typeface="Arial"/>
              </a:rPr>
              <a:t>&amp;</a:t>
            </a:r>
            <a:r>
              <a:rPr dirty="0" sz="1050">
                <a:solidFill>
                  <a:srgbClr val="9A9A9A"/>
                </a:solidFill>
                <a:latin typeface="Arial"/>
                <a:cs typeface="Arial"/>
              </a:rPr>
              <a:t>	</a:t>
            </a:r>
            <a:r>
              <a:rPr dirty="0" sz="1300" spc="-35">
                <a:solidFill>
                  <a:srgbClr val="9A9A9A"/>
                </a:solidFill>
                <a:latin typeface="Courier New"/>
                <a:cs typeface="Courier New"/>
              </a:rPr>
              <a:t>Mr</a:t>
            </a:r>
            <a:r>
              <a:rPr dirty="0" sz="1300" spc="-180">
                <a:solidFill>
                  <a:srgbClr val="9A9A9A"/>
                </a:solidFill>
                <a:latin typeface="Courier New"/>
                <a:cs typeface="Courier New"/>
              </a:rPr>
              <a:t>s</a:t>
            </a:r>
            <a:r>
              <a:rPr dirty="0" sz="1300" spc="4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300" spc="-235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sz="1300" spc="85">
                <a:solidFill>
                  <a:srgbClr val="6D6D6B"/>
                </a:solidFill>
                <a:latin typeface="Courier New"/>
                <a:cs typeface="Courier New"/>
              </a:rPr>
              <a:t>6</a:t>
            </a:r>
            <a:r>
              <a:rPr dirty="0" sz="1300" spc="-515">
                <a:solidFill>
                  <a:srgbClr val="595957"/>
                </a:solidFill>
                <a:latin typeface="Courier New"/>
                <a:cs typeface="Courier New"/>
              </a:rPr>
              <a:t>..</a:t>
            </a:r>
            <a:r>
              <a:rPr dirty="0" sz="1300" spc="-10">
                <a:solidFill>
                  <a:srgbClr val="595957"/>
                </a:solidFill>
                <a:latin typeface="Courier New"/>
                <a:cs typeface="Courier New"/>
              </a:rPr>
              <a:t> </a:t>
            </a:r>
            <a:r>
              <a:rPr dirty="0" sz="1300" spc="175">
                <a:solidFill>
                  <a:srgbClr val="9A9A9A"/>
                </a:solidFill>
                <a:latin typeface="Courier New"/>
                <a:cs typeface="Courier New"/>
              </a:rPr>
              <a:t>W</a:t>
            </a:r>
            <a:r>
              <a:rPr dirty="0" sz="1300" spc="20">
                <a:solidFill>
                  <a:srgbClr val="6D6D6B"/>
                </a:solidFill>
                <a:latin typeface="Courier New"/>
                <a:cs typeface="Courier New"/>
              </a:rPr>
              <a:t>,</a:t>
            </a:r>
            <a:r>
              <a:rPr dirty="0" sz="1300" spc="-360">
                <a:solidFill>
                  <a:srgbClr val="6D6D6B"/>
                </a:solidFill>
                <a:latin typeface="Courier New"/>
                <a:cs typeface="Courier New"/>
              </a:rPr>
              <a:t> </a:t>
            </a:r>
            <a:r>
              <a:rPr dirty="0" sz="1300" spc="15">
                <a:solidFill>
                  <a:srgbClr val="9A9A9A"/>
                </a:solidFill>
                <a:latin typeface="Courier New"/>
                <a:cs typeface="Courier New"/>
              </a:rPr>
              <a:t>Sammi</a:t>
            </a:r>
            <a:r>
              <a:rPr dirty="0" sz="1300" spc="-540">
                <a:solidFill>
                  <a:srgbClr val="9A9A9A"/>
                </a:solidFill>
                <a:latin typeface="Courier New"/>
                <a:cs typeface="Courier New"/>
              </a:rPr>
              <a:t>s</a:t>
            </a:r>
            <a:r>
              <a:rPr dirty="0" sz="1300" spc="7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r>
              <a:rPr dirty="0" sz="1300">
                <a:solidFill>
                  <a:srgbClr val="595957"/>
                </a:solidFill>
                <a:latin typeface="Courier New"/>
                <a:cs typeface="Courier New"/>
              </a:rPr>
              <a:t>	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Th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e</a:t>
            </a:r>
            <a:r>
              <a:rPr dirty="0" sz="1300" spc="-3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othe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r</a:t>
            </a:r>
            <a:r>
              <a:rPr dirty="0" sz="1300" spc="-8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30">
                <a:solidFill>
                  <a:srgbClr val="9A9A9A"/>
                </a:solidFill>
                <a:latin typeface="Courier New"/>
                <a:cs typeface="Courier New"/>
              </a:rPr>
              <a:t>bu1ldin</a:t>
            </a:r>
            <a:r>
              <a:rPr dirty="0" sz="1300" spc="-145">
                <a:solidFill>
                  <a:srgbClr val="9A9A9A"/>
                </a:solidFill>
                <a:latin typeface="Courier New"/>
                <a:cs typeface="Courier New"/>
              </a:rPr>
              <a:t>g</a:t>
            </a:r>
            <a:r>
              <a:rPr dirty="0" baseline="-15151" sz="825" spc="-15">
                <a:solidFill>
                  <a:srgbClr val="6D6D6B"/>
                </a:solidFill>
                <a:latin typeface="Arial"/>
                <a:cs typeface="Arial"/>
              </a:rPr>
              <a:t>9</a:t>
            </a:r>
            <a:r>
              <a:rPr dirty="0" baseline="-15151" sz="825">
                <a:solidFill>
                  <a:srgbClr val="6D6D6B"/>
                </a:solidFill>
                <a:latin typeface="Arial"/>
                <a:cs typeface="Arial"/>
              </a:rPr>
              <a:t>     </a:t>
            </a:r>
            <a:r>
              <a:rPr dirty="0" baseline="-15151" sz="825" spc="-97">
                <a:solidFill>
                  <a:srgbClr val="6D6D6B"/>
                </a:solidFill>
                <a:latin typeface="Arial"/>
                <a:cs typeface="Arial"/>
              </a:rPr>
              <a:t> </a:t>
            </a:r>
            <a:r>
              <a:rPr dirty="0" sz="1350" spc="65">
                <a:solidFill>
                  <a:srgbClr val="9A9A9A"/>
                </a:solidFill>
                <a:latin typeface="Courier New"/>
                <a:cs typeface="Courier New"/>
              </a:rPr>
              <a:t>f</a:t>
            </a:r>
            <a:r>
              <a:rPr dirty="0" sz="1350" spc="-16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cin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g</a:t>
            </a:r>
            <a:r>
              <a:rPr dirty="0" sz="1300" spc="2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Mai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n</a:t>
            </a:r>
            <a:r>
              <a:rPr dirty="0" sz="1300" spc="-10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Stree</a:t>
            </a:r>
            <a:r>
              <a:rPr dirty="0" sz="1300" spc="-80">
                <a:solidFill>
                  <a:srgbClr val="9A9A9A"/>
                </a:solidFill>
                <a:latin typeface="Courier New"/>
                <a:cs typeface="Courier New"/>
              </a:rPr>
              <a:t>t</a:t>
            </a:r>
            <a:r>
              <a:rPr dirty="0" sz="1300" spc="-10">
                <a:solidFill>
                  <a:srgbClr val="595957"/>
                </a:solidFill>
                <a:latin typeface="Courier New"/>
                <a:cs typeface="Courier New"/>
              </a:rPr>
              <a:t>,</a:t>
            </a:r>
            <a:endParaRPr sz="1300">
              <a:latin typeface="Courier New"/>
              <a:cs typeface="Courier New"/>
            </a:endParaRPr>
          </a:p>
          <a:p>
            <a:pPr marL="50800">
              <a:lnSpc>
                <a:spcPts val="1035"/>
              </a:lnSpc>
              <a:tabLst>
                <a:tab pos="3731895" algn="l"/>
              </a:tabLst>
            </a:pPr>
            <a:r>
              <a:rPr dirty="0" sz="1300" spc="-10">
                <a:solidFill>
                  <a:srgbClr val="9A9A9A"/>
                </a:solidFill>
                <a:latin typeface="Courier New"/>
                <a:cs typeface="Courier New"/>
              </a:rPr>
              <a:t>!s </a:t>
            </a:r>
            <a:r>
              <a:rPr dirty="0" sz="1300" spc="55">
                <a:solidFill>
                  <a:srgbClr val="9A9A9A"/>
                </a:solidFill>
                <a:latin typeface="Courier New"/>
                <a:cs typeface="Courier New"/>
              </a:rPr>
              <a:t>a 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mid</a:t>
            </a:r>
            <a:r>
              <a:rPr dirty="0" sz="1300" spc="-45">
                <a:solidFill>
                  <a:srgbClr val="595957"/>
                </a:solidFill>
                <a:latin typeface="Courier New"/>
                <a:cs typeface="Courier New"/>
              </a:rPr>
              <a:t>-</a:t>
            </a:r>
            <a:r>
              <a:rPr dirty="0" sz="1300" spc="-45">
                <a:solidFill>
                  <a:srgbClr val="9A9A9A"/>
                </a:solidFill>
                <a:latin typeface="Courier New"/>
                <a:cs typeface="Courier New"/>
              </a:rPr>
              <a:t>19th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century</a:t>
            </a:r>
            <a:r>
              <a:rPr dirty="0" sz="1300" spc="-525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Kirby</a:t>
            </a:r>
            <a:r>
              <a:rPr dirty="0" sz="1300" spc="-80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A9A9A"/>
                </a:solidFill>
                <a:latin typeface="Courier New"/>
                <a:cs typeface="Courier New"/>
              </a:rPr>
              <a:t>warehouse</a:t>
            </a:r>
            <a:r>
              <a:rPr dirty="0" sz="1300" spc="-50">
                <a:solidFill>
                  <a:srgbClr val="595957"/>
                </a:solidFill>
                <a:latin typeface="Courier New"/>
                <a:cs typeface="Courier New"/>
              </a:rPr>
              <a:t>.	</a:t>
            </a:r>
            <a:r>
              <a:rPr dirty="0" sz="1300" spc="-65">
                <a:solidFill>
                  <a:srgbClr val="9A9A9A"/>
                </a:solidFill>
                <a:latin typeface="Courier New"/>
                <a:cs typeface="Courier New"/>
              </a:rPr>
              <a:t>It does </a:t>
            </a:r>
            <a:r>
              <a:rPr dirty="0" sz="1300" spc="-60">
                <a:solidFill>
                  <a:srgbClr val="9A9A9A"/>
                </a:solidFill>
                <a:latin typeface="Courier New"/>
                <a:cs typeface="Courier New"/>
              </a:rPr>
              <a:t>not </a:t>
            </a:r>
            <a:r>
              <a:rPr dirty="0" sz="1300" spc="-85">
                <a:solidFill>
                  <a:srgbClr val="9A9A9A"/>
                </a:solidFill>
                <a:latin typeface="Courier New"/>
                <a:cs typeface="Courier New"/>
              </a:rPr>
              <a:t>have </a:t>
            </a:r>
            <a:r>
              <a:rPr dirty="0" sz="1300" spc="-65" b="1">
                <a:solidFill>
                  <a:srgbClr val="9A9A9A"/>
                </a:solidFill>
                <a:latin typeface="Courier New"/>
                <a:cs typeface="Courier New"/>
              </a:rPr>
              <a:t>a</a:t>
            </a:r>
            <a:r>
              <a:rPr dirty="0" sz="1300" spc="-85" b="1">
                <a:solidFill>
                  <a:srgbClr val="9A9A9A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A9A9A"/>
                </a:solidFill>
                <a:latin typeface="Courier New"/>
                <a:cs typeface="Courier New"/>
              </a:rPr>
              <a:t>street</a:t>
            </a:r>
            <a:endParaRPr sz="1300">
              <a:latin typeface="Courier New"/>
              <a:cs typeface="Courier New"/>
            </a:endParaRPr>
          </a:p>
          <a:p>
            <a:pPr marL="69215">
              <a:lnSpc>
                <a:spcPts val="1405"/>
              </a:lnSpc>
            </a:pPr>
            <a:r>
              <a:rPr dirty="0" sz="1300" spc="-140">
                <a:solidFill>
                  <a:srgbClr val="9A9A9A"/>
                </a:solidFill>
                <a:latin typeface="Courier New"/>
                <a:cs typeface="Courier New"/>
              </a:rPr>
              <a:t>num.ber</a:t>
            </a:r>
            <a:r>
              <a:rPr dirty="0" sz="1300" spc="-140">
                <a:solidFill>
                  <a:srgbClr val="595957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6733" y="1015211"/>
            <a:ext cx="6151245" cy="145605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7145" marR="349885" indent="-2540">
              <a:lnSpc>
                <a:spcPct val="70800"/>
              </a:lnSpc>
              <a:spcBef>
                <a:spcPts val="555"/>
              </a:spcBef>
            </a:pP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following 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buildings</a:t>
            </a:r>
            <a:r>
              <a:rPr dirty="0" sz="1300" spc="-65">
                <a:solidFill>
                  <a:srgbClr val="777777"/>
                </a:solidFill>
                <a:latin typeface="Courier New"/>
                <a:cs typeface="Courier New"/>
              </a:rPr>
              <a:t>, </a:t>
            </a:r>
            <a:r>
              <a:rPr dirty="0" sz="1300" spc="-35">
                <a:solidFill>
                  <a:srgbClr val="9E9E9E"/>
                </a:solidFill>
                <a:latin typeface="Courier New"/>
                <a:cs typeface="Courier New"/>
              </a:rPr>
              <a:t>on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Main </a:t>
            </a:r>
            <a:r>
              <a:rPr dirty="0" sz="1300" spc="-50">
                <a:solidFill>
                  <a:srgbClr val="9E9E9E"/>
                </a:solidFill>
                <a:latin typeface="Courier New"/>
                <a:cs typeface="Courier New"/>
              </a:rPr>
              <a:t>Street</a:t>
            </a:r>
            <a:r>
              <a:rPr dirty="0" sz="1300" spc="-50">
                <a:solidFill>
                  <a:srgbClr val="595959"/>
                </a:solidFill>
                <a:latin typeface="Courier New"/>
                <a:cs typeface="Courier New"/>
              </a:rPr>
              <a:t>, </a:t>
            </a:r>
            <a:r>
              <a:rPr dirty="0" sz="1300" spc="-25">
                <a:solidFill>
                  <a:srgbClr val="9E9E9E"/>
                </a:solidFill>
                <a:latin typeface="Courier New"/>
                <a:cs typeface="Courier New"/>
              </a:rPr>
              <a:t>do 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not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appear </a:t>
            </a:r>
            <a:r>
              <a:rPr dirty="0" sz="1300" spc="-20">
                <a:solidFill>
                  <a:srgbClr val="9E9E9E"/>
                </a:solidFill>
                <a:latin typeface="Courier New"/>
                <a:cs typeface="Courier New"/>
              </a:rPr>
              <a:t>on 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the 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Walling </a:t>
            </a: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Map 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and 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were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built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after </a:t>
            </a:r>
            <a:r>
              <a:rPr dirty="0" sz="1500" spc="-100">
                <a:solidFill>
                  <a:srgbClr val="9E9E9E"/>
                </a:solidFill>
                <a:latin typeface="Courier New"/>
                <a:cs typeface="Courier New"/>
              </a:rPr>
              <a:t>1859</a:t>
            </a:r>
            <a:r>
              <a:rPr dirty="0" sz="1500" spc="-100">
                <a:solidFill>
                  <a:srgbClr val="595959"/>
                </a:solidFill>
                <a:latin typeface="Courier New"/>
                <a:cs typeface="Courier New"/>
              </a:rPr>
              <a:t>. </a:t>
            </a:r>
            <a:r>
              <a:rPr dirty="0" sz="1300" spc="-55">
                <a:solidFill>
                  <a:srgbClr val="9E9E9E"/>
                </a:solidFill>
                <a:latin typeface="Courier New"/>
                <a:cs typeface="Courier New"/>
              </a:rPr>
              <a:t>Howeve</a:t>
            </a:r>
            <a:r>
              <a:rPr dirty="0" sz="1300" spc="-55">
                <a:solidFill>
                  <a:srgbClr val="777777"/>
                </a:solidFill>
                <a:latin typeface="Courier New"/>
                <a:cs typeface="Courier New"/>
              </a:rPr>
              <a:t>,</a:t>
            </a:r>
            <a:r>
              <a:rPr dirty="0" sz="1300" spc="-55">
                <a:solidFill>
                  <a:srgbClr val="9E9E9E"/>
                </a:solidFill>
                <a:latin typeface="Courier New"/>
                <a:cs typeface="Courier New"/>
              </a:rPr>
              <a:t>r </a:t>
            </a:r>
            <a:r>
              <a:rPr dirty="0" sz="1350" spc="-100">
                <a:solidFill>
                  <a:srgbClr val="9E9E9E"/>
                </a:solidFill>
                <a:latin typeface="Courier New"/>
                <a:cs typeface="Courier New"/>
              </a:rPr>
              <a:t>they 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were </a:t>
            </a:r>
            <a:r>
              <a:rPr dirty="0" sz="1300" spc="-40">
                <a:solidFill>
                  <a:srgbClr val="9E9E9E"/>
                </a:solidFill>
                <a:latin typeface="Courier New"/>
                <a:cs typeface="Courier New"/>
              </a:rPr>
              <a:t>com</a:t>
            </a:r>
            <a:r>
              <a:rPr dirty="0" sz="1300" spc="-40">
                <a:solidFill>
                  <a:srgbClr val="595959"/>
                </a:solidFill>
                <a:latin typeface="Courier New"/>
                <a:cs typeface="Courier New"/>
              </a:rPr>
              <a:t>­  </a:t>
            </a:r>
            <a:r>
              <a:rPr dirty="0" sz="1150" spc="10">
                <a:solidFill>
                  <a:srgbClr val="9E9E9E"/>
                </a:solidFill>
                <a:latin typeface="Courier New"/>
                <a:cs typeface="Courier New"/>
              </a:rPr>
              <a:t>pleted before </a:t>
            </a:r>
            <a:r>
              <a:rPr dirty="0" sz="1150" spc="25">
                <a:solidFill>
                  <a:srgbClr val="9E9E9E"/>
                </a:solidFill>
                <a:latin typeface="Courier New"/>
                <a:cs typeface="Courier New"/>
              </a:rPr>
              <a:t>the </a:t>
            </a:r>
            <a:r>
              <a:rPr dirty="0" sz="1150" spc="30">
                <a:solidFill>
                  <a:srgbClr val="9E9E9E"/>
                </a:solidFill>
                <a:latin typeface="Courier New"/>
                <a:cs typeface="Courier New"/>
              </a:rPr>
              <a:t>end </a:t>
            </a:r>
            <a:r>
              <a:rPr dirty="0" sz="1150" spc="-10">
                <a:solidFill>
                  <a:srgbClr val="9E9E9E"/>
                </a:solidFill>
                <a:latin typeface="Courier New"/>
                <a:cs typeface="Courier New"/>
              </a:rPr>
              <a:t>of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the </a:t>
            </a:r>
            <a:r>
              <a:rPr dirty="0" sz="1150" spc="20">
                <a:solidFill>
                  <a:srgbClr val="9E9E9E"/>
                </a:solidFill>
                <a:latin typeface="Courier New"/>
                <a:cs typeface="Courier New"/>
              </a:rPr>
              <a:t>Civil</a:t>
            </a:r>
            <a:r>
              <a:rPr dirty="0" sz="1150" spc="22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>
                <a:solidFill>
                  <a:srgbClr val="9E9E9E"/>
                </a:solidFill>
                <a:latin typeface="Courier New"/>
                <a:cs typeface="Courier New"/>
              </a:rPr>
              <a:t>War</a:t>
            </a:r>
            <a:r>
              <a:rPr dirty="0" sz="1300">
                <a:solidFill>
                  <a:srgbClr val="595959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  <a:p>
            <a:pPr marL="15240">
              <a:lnSpc>
                <a:spcPts val="1375"/>
              </a:lnSpc>
              <a:spcBef>
                <a:spcPts val="865"/>
              </a:spcBef>
              <a:tabLst>
                <a:tab pos="1670685" algn="l"/>
                <a:tab pos="2488565" algn="l"/>
                <a:tab pos="5597525" algn="l"/>
              </a:tabLst>
            </a:pPr>
            <a:r>
              <a:rPr dirty="0" u="heavy" sz="1300" spc="-35">
                <a:solidFill>
                  <a:srgbClr val="9E9E9E"/>
                </a:solidFill>
                <a:uFill>
                  <a:solidFill>
                    <a:srgbClr val="595959"/>
                  </a:solidFill>
                </a:uFill>
                <a:latin typeface="Courier New"/>
                <a:cs typeface="Courier New"/>
              </a:rPr>
              <a:t>219</a:t>
            </a:r>
            <a:r>
              <a:rPr dirty="0" u="heavy" sz="1300" spc="-125">
                <a:solidFill>
                  <a:srgbClr val="9E9E9E"/>
                </a:solidFill>
                <a:uFill>
                  <a:solidFill>
                    <a:srgbClr val="595959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60">
                <a:solidFill>
                  <a:srgbClr val="9E9E9E"/>
                </a:solidFill>
                <a:uFill>
                  <a:solidFill>
                    <a:srgbClr val="595959"/>
                  </a:solidFill>
                </a:uFill>
                <a:latin typeface="Courier New"/>
                <a:cs typeface="Courier New"/>
              </a:rPr>
              <a:t>Main</a:t>
            </a:r>
            <a:r>
              <a:rPr dirty="0" u="heavy" sz="1300" spc="-175">
                <a:solidFill>
                  <a:srgbClr val="9E9E9E"/>
                </a:solidFill>
                <a:uFill>
                  <a:solidFill>
                    <a:srgbClr val="595959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55">
                <a:solidFill>
                  <a:srgbClr val="9E9E9E"/>
                </a:solidFill>
                <a:uFill>
                  <a:solidFill>
                    <a:srgbClr val="595959"/>
                  </a:solidFill>
                </a:uFill>
                <a:latin typeface="Courier New"/>
                <a:cs typeface="Courier New"/>
              </a:rPr>
              <a:t>Street</a:t>
            </a:r>
            <a:r>
              <a:rPr dirty="0" u="heavy" sz="1300" spc="-55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55">
                <a:solidFill>
                  <a:srgbClr val="595959"/>
                </a:solidFill>
                <a:latin typeface="Courier New"/>
                <a:cs typeface="Courier New"/>
              </a:rPr>
              <a:t>	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Built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100" spc="-60">
                <a:solidFill>
                  <a:srgbClr val="9E9E9E"/>
                </a:solidFill>
                <a:latin typeface="Arial"/>
                <a:cs typeface="Arial"/>
              </a:rPr>
              <a:t>by	</a:t>
            </a:r>
            <a:r>
              <a:rPr dirty="0" sz="1350" spc="-105">
                <a:solidFill>
                  <a:srgbClr val="9E9E9E"/>
                </a:solidFill>
                <a:latin typeface="Courier New"/>
                <a:cs typeface="Courier New"/>
              </a:rPr>
              <a:t>Captain 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Jacob </a:t>
            </a:r>
            <a:r>
              <a:rPr dirty="0" sz="1350" spc="-85">
                <a:solidFill>
                  <a:srgbClr val="9E9E9E"/>
                </a:solidFill>
                <a:latin typeface="Courier New"/>
                <a:cs typeface="Courier New"/>
              </a:rPr>
              <a:t>Kirmy, 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circa</a:t>
            </a:r>
            <a:r>
              <a:rPr dirty="0" sz="1300" spc="13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1860</a:t>
            </a:r>
            <a:r>
              <a:rPr dirty="0" sz="1300" spc="-61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80">
                <a:solidFill>
                  <a:srgbClr val="595959"/>
                </a:solidFill>
                <a:latin typeface="Courier New"/>
                <a:cs typeface="Courier New"/>
              </a:rPr>
              <a:t>.	</a:t>
            </a:r>
            <a:r>
              <a:rPr dirty="0" sz="1300" spc="-55">
                <a:solidFill>
                  <a:srgbClr val="9E9E9E"/>
                </a:solidFill>
                <a:latin typeface="Courier New"/>
                <a:cs typeface="Courier New"/>
              </a:rPr>
              <a:t>It</a:t>
            </a:r>
            <a:endParaRPr sz="1300">
              <a:latin typeface="Courier New"/>
              <a:cs typeface="Courier New"/>
            </a:endParaRPr>
          </a:p>
          <a:p>
            <a:pPr marL="25400">
              <a:lnSpc>
                <a:spcPts val="1435"/>
              </a:lnSpc>
            </a:pPr>
            <a:r>
              <a:rPr dirty="0" sz="1350" spc="-110">
                <a:solidFill>
                  <a:srgbClr val="9E9E9E"/>
                </a:solidFill>
                <a:latin typeface="Courier New"/>
                <a:cs typeface="Courier New"/>
              </a:rPr>
              <a:t>presnntly </a:t>
            </a:r>
            <a:r>
              <a:rPr dirty="0" sz="1350" spc="-70">
                <a:solidFill>
                  <a:srgbClr val="9E9E9E"/>
                </a:solidFill>
                <a:latin typeface="Courier New"/>
                <a:cs typeface="Courier New"/>
              </a:rPr>
              <a:t>is </a:t>
            </a:r>
            <a:r>
              <a:rPr dirty="0" sz="1350" spc="-125">
                <a:solidFill>
                  <a:srgbClr val="9E9E9E"/>
                </a:solidFill>
                <a:latin typeface="Courier New"/>
                <a:cs typeface="Courier New"/>
              </a:rPr>
              <a:t>the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residence </a:t>
            </a:r>
            <a:r>
              <a:rPr dirty="0" sz="1350" spc="-95">
                <a:solidFill>
                  <a:srgbClr val="9E9E9E"/>
                </a:solidFill>
                <a:latin typeface="Courier New"/>
                <a:cs typeface="Courier New"/>
              </a:rPr>
              <a:t>of </a:t>
            </a:r>
            <a:r>
              <a:rPr dirty="0" sz="1350" spc="-80">
                <a:solidFill>
                  <a:srgbClr val="9E9E9E"/>
                </a:solidFill>
                <a:latin typeface="Courier New"/>
                <a:cs typeface="Courier New"/>
              </a:rPr>
              <a:t>Mr</a:t>
            </a:r>
            <a:r>
              <a:rPr dirty="0" sz="1350" spc="-80">
                <a:solidFill>
                  <a:srgbClr val="777777"/>
                </a:solidFill>
                <a:latin typeface="Courier New"/>
                <a:cs typeface="Courier New"/>
              </a:rPr>
              <a:t>. </a:t>
            </a:r>
            <a:r>
              <a:rPr dirty="0" sz="1050" spc="-20">
                <a:solidFill>
                  <a:srgbClr val="9E9E9E"/>
                </a:solidFill>
                <a:latin typeface="Times New Roman"/>
                <a:cs typeface="Times New Roman"/>
              </a:rPr>
              <a:t>&amp; </a:t>
            </a:r>
            <a:r>
              <a:rPr dirty="0" sz="1350" spc="-280">
                <a:solidFill>
                  <a:srgbClr val="9E9E9E"/>
                </a:solidFill>
                <a:latin typeface="Courier New"/>
                <a:cs typeface="Courier New"/>
              </a:rPr>
              <a:t>Mrs</a:t>
            </a:r>
            <a:r>
              <a:rPr dirty="0" sz="1350" spc="-280">
                <a:solidFill>
                  <a:srgbClr val="595959"/>
                </a:solidFill>
                <a:latin typeface="Courier New"/>
                <a:cs typeface="Courier New"/>
              </a:rPr>
              <a:t>.. </a:t>
            </a:r>
            <a:r>
              <a:rPr dirty="0" sz="1350" spc="-210">
                <a:solidFill>
                  <a:srgbClr val="9E9E9E"/>
                </a:solidFill>
                <a:latin typeface="Courier New"/>
                <a:cs typeface="Courier New"/>
              </a:rPr>
              <a:t>Rot.ert </a:t>
            </a:r>
            <a:r>
              <a:rPr dirty="0" sz="1150" spc="-185">
                <a:solidFill>
                  <a:srgbClr val="9E9E9E"/>
                </a:solidFill>
                <a:latin typeface="Times New Roman"/>
                <a:cs typeface="Times New Roman"/>
              </a:rPr>
              <a:t>A </a:t>
            </a:r>
            <a:r>
              <a:rPr dirty="0" sz="1150" spc="-195">
                <a:solidFill>
                  <a:srgbClr val="777777"/>
                </a:solidFill>
                <a:latin typeface="Times New Roman"/>
                <a:cs typeface="Times New Roman"/>
              </a:rPr>
              <a:t>o </a:t>
            </a:r>
            <a:r>
              <a:rPr dirty="0" sz="1350" spc="-95">
                <a:solidFill>
                  <a:srgbClr val="9E9E9E"/>
                </a:solidFill>
                <a:latin typeface="Courier New"/>
                <a:cs typeface="Courier New"/>
              </a:rPr>
              <a:t>Hans</a:t>
            </a:r>
            <a:r>
              <a:rPr dirty="0" sz="1350" spc="-61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400" spc="-30">
                <a:solidFill>
                  <a:srgbClr val="9E9E9E"/>
                </a:solidFill>
                <a:latin typeface="Courier New"/>
                <a:cs typeface="Courier New"/>
              </a:rPr>
              <a:t>n</a:t>
            </a:r>
            <a:r>
              <a:rPr dirty="0" sz="1400" spc="-30">
                <a:solidFill>
                  <a:srgbClr val="595959"/>
                </a:solidFill>
                <a:latin typeface="Courier New"/>
                <a:cs typeface="Courier New"/>
              </a:rPr>
              <a:t>.</a:t>
            </a:r>
            <a:endParaRPr sz="1400">
              <a:latin typeface="Courier New"/>
              <a:cs typeface="Courier New"/>
            </a:endParaRPr>
          </a:p>
          <a:p>
            <a:pPr marL="12700" marR="5080" indent="1270">
              <a:lnSpc>
                <a:spcPct val="67900"/>
              </a:lnSpc>
              <a:spcBef>
                <a:spcPts val="1320"/>
              </a:spcBef>
              <a:tabLst>
                <a:tab pos="1664970" algn="l"/>
                <a:tab pos="4959350" algn="l"/>
              </a:tabLst>
            </a:pPr>
            <a:r>
              <a:rPr dirty="0" u="heavy" sz="1300" spc="-20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122</a:t>
            </a:r>
            <a:r>
              <a:rPr dirty="0" u="heavy" sz="1300" spc="-140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60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Main</a:t>
            </a:r>
            <a:r>
              <a:rPr dirty="0" u="heavy" sz="1300" spc="-170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60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Street</a:t>
            </a:r>
            <a:r>
              <a:rPr dirty="0" u="heavy" sz="1300" spc="-60">
                <a:solidFill>
                  <a:srgbClr val="777777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60">
                <a:solidFill>
                  <a:srgbClr val="777777"/>
                </a:solidFill>
                <a:latin typeface="Courier New"/>
                <a:cs typeface="Courier New"/>
              </a:rPr>
              <a:t>	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Built </a:t>
            </a:r>
            <a:r>
              <a:rPr dirty="0" sz="1350" spc="-70">
                <a:solidFill>
                  <a:srgbClr val="9E9E9E"/>
                </a:solidFill>
                <a:latin typeface="Courier New"/>
                <a:cs typeface="Courier New"/>
              </a:rPr>
              <a:t>by </a:t>
            </a:r>
            <a:r>
              <a:rPr dirty="0" sz="1200" spc="-375">
                <a:solidFill>
                  <a:srgbClr val="9E9E9E"/>
                </a:solidFill>
                <a:latin typeface="Times New Roman"/>
                <a:cs typeface="Times New Roman"/>
              </a:rPr>
              <a:t>W</a:t>
            </a:r>
            <a:r>
              <a:rPr dirty="0" sz="1200" spc="25">
                <a:solidFill>
                  <a:srgbClr val="9E9E9E"/>
                </a:solidFill>
                <a:latin typeface="Times New Roman"/>
                <a:cs typeface="Times New Roman"/>
              </a:rPr>
              <a:t> </a:t>
            </a:r>
            <a:r>
              <a:rPr dirty="0" sz="1200" spc="-254">
                <a:solidFill>
                  <a:srgbClr val="595959"/>
                </a:solidFill>
                <a:latin typeface="Times New Roman"/>
                <a:cs typeface="Times New Roman"/>
              </a:rPr>
              <a:t>o                  </a:t>
            </a:r>
            <a:r>
              <a:rPr dirty="0" sz="1200" spc="-125">
                <a:solidFill>
                  <a:srgbClr val="9E9E9E"/>
                </a:solidFill>
                <a:latin typeface="Times New Roman"/>
                <a:cs typeface="Times New Roman"/>
              </a:rPr>
              <a:t>H  </a:t>
            </a:r>
            <a:r>
              <a:rPr dirty="0" sz="1200" spc="-254">
                <a:solidFill>
                  <a:srgbClr val="777777"/>
                </a:solidFill>
                <a:latin typeface="Times New Roman"/>
                <a:cs typeface="Times New Roman"/>
              </a:rPr>
              <a:t>o                 </a:t>
            </a:r>
            <a:r>
              <a:rPr dirty="0" sz="1300" spc="-330">
                <a:solidFill>
                  <a:srgbClr val="9E9E9E"/>
                </a:solidFill>
                <a:latin typeface="Courier New"/>
                <a:cs typeface="Courier New"/>
              </a:rPr>
              <a:t>Co </a:t>
            </a: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rnel</a:t>
            </a:r>
            <a:r>
              <a:rPr dirty="0" sz="1300" spc="-60">
                <a:solidFill>
                  <a:srgbClr val="777777"/>
                </a:solidFill>
                <a:latin typeface="Courier New"/>
                <a:cs typeface="Courier New"/>
              </a:rPr>
              <a:t>l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about</a:t>
            </a:r>
            <a:r>
              <a:rPr dirty="0" sz="1300" spc="-12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1860</a:t>
            </a:r>
            <a:r>
              <a:rPr dirty="0" sz="1300" spc="-65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595959"/>
                </a:solidFill>
                <a:latin typeface="Courier New"/>
                <a:cs typeface="Courier New"/>
              </a:rPr>
              <a:t>.	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It </a:t>
            </a:r>
            <a:r>
              <a:rPr dirty="0" sz="1300" spc="-45">
                <a:solidFill>
                  <a:srgbClr val="9E9E9E"/>
                </a:solidFill>
                <a:latin typeface="Courier New"/>
                <a:cs typeface="Courier New"/>
              </a:rPr>
              <a:t>now </a:t>
            </a: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is</a:t>
            </a:r>
            <a:r>
              <a:rPr dirty="0" sz="1300" spc="-21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90">
                <a:solidFill>
                  <a:srgbClr val="9E9E9E"/>
                </a:solidFill>
                <a:latin typeface="Courier New"/>
                <a:cs typeface="Courier New"/>
              </a:rPr>
              <a:t>the 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residence </a:t>
            </a:r>
            <a:r>
              <a:rPr dirty="0" sz="1350" spc="-75">
                <a:solidFill>
                  <a:srgbClr val="9E9E9E"/>
                </a:solidFill>
                <a:latin typeface="Courier New"/>
                <a:cs typeface="Courier New"/>
              </a:rPr>
              <a:t>of </a:t>
            </a:r>
            <a:r>
              <a:rPr dirty="0" sz="1350" spc="-135">
                <a:solidFill>
                  <a:srgbClr val="9E9E9E"/>
                </a:solidFill>
                <a:latin typeface="Courier New"/>
                <a:cs typeface="Courier New"/>
              </a:rPr>
              <a:t>Mr</a:t>
            </a:r>
            <a:r>
              <a:rPr dirty="0" sz="1350" spc="-135">
                <a:solidFill>
                  <a:srgbClr val="595959"/>
                </a:solidFill>
                <a:latin typeface="Courier New"/>
                <a:cs typeface="Courier New"/>
              </a:rPr>
              <a:t>. </a:t>
            </a:r>
            <a:r>
              <a:rPr dirty="0" sz="1100" spc="-60">
                <a:solidFill>
                  <a:srgbClr val="9E9E9E"/>
                </a:solidFill>
                <a:latin typeface="Times New Roman"/>
                <a:cs typeface="Times New Roman"/>
              </a:rPr>
              <a:t>&amp; </a:t>
            </a:r>
            <a:r>
              <a:rPr dirty="0" sz="1500" spc="-210">
                <a:solidFill>
                  <a:srgbClr val="9E9E9E"/>
                </a:solidFill>
                <a:latin typeface="Courier New"/>
                <a:cs typeface="Courier New"/>
              </a:rPr>
              <a:t>Mrs</a:t>
            </a:r>
            <a:r>
              <a:rPr dirty="0" sz="1500" spc="-210">
                <a:solidFill>
                  <a:srgbClr val="595959"/>
                </a:solidFill>
                <a:latin typeface="Courier New"/>
                <a:cs typeface="Courier New"/>
              </a:rPr>
              <a:t>. </a:t>
            </a:r>
            <a:r>
              <a:rPr dirty="0" sz="1350" spc="-110">
                <a:solidFill>
                  <a:srgbClr val="9E9E9E"/>
                </a:solidFill>
                <a:latin typeface="Courier New"/>
                <a:cs typeface="Courier New"/>
              </a:rPr>
              <a:t>Robert </a:t>
            </a:r>
            <a:r>
              <a:rPr dirty="0" sz="1350" spc="-5">
                <a:solidFill>
                  <a:srgbClr val="9E9E9E"/>
                </a:solidFill>
                <a:latin typeface="Courier New"/>
                <a:cs typeface="Courier New"/>
              </a:rPr>
              <a:t>E</a:t>
            </a:r>
            <a:r>
              <a:rPr dirty="0" sz="1350" spc="-5">
                <a:solidFill>
                  <a:srgbClr val="595959"/>
                </a:solidFill>
                <a:latin typeface="Courier New"/>
                <a:cs typeface="Courier New"/>
              </a:rPr>
              <a:t>.</a:t>
            </a:r>
            <a:r>
              <a:rPr dirty="0" sz="1350" spc="105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E9E9E"/>
                </a:solidFill>
                <a:latin typeface="Courier New"/>
                <a:cs typeface="Courier New"/>
              </a:rPr>
              <a:t>Abrams</a:t>
            </a:r>
            <a:r>
              <a:rPr dirty="0" sz="1300" spc="-50">
                <a:solidFill>
                  <a:srgbClr val="595959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2383" y="2550215"/>
            <a:ext cx="6509384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75255" algn="l"/>
              </a:tabLst>
            </a:pPr>
            <a:r>
              <a:rPr dirty="0" u="heavy" sz="1300" spc="-70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William </a:t>
            </a:r>
            <a:r>
              <a:rPr dirty="0" u="heavy" sz="1300" spc="-90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M</a:t>
            </a:r>
            <a:r>
              <a:rPr dirty="0" u="heavy" sz="1300" spc="-90">
                <a:solidFill>
                  <a:srgbClr val="777777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75">
                <a:solidFill>
                  <a:srgbClr val="777777"/>
                </a:solidFill>
                <a:latin typeface="Courier New"/>
                <a:cs typeface="Courier New"/>
              </a:rPr>
              <a:t> </a:t>
            </a:r>
            <a:r>
              <a:rPr dirty="0" u="heavy" sz="1300" spc="-75">
                <a:solidFill>
                  <a:srgbClr val="9E9E9E"/>
                </a:solidFill>
                <a:uFill>
                  <a:solidFill>
                    <a:srgbClr val="595959"/>
                  </a:solidFill>
                </a:uFill>
                <a:latin typeface="Courier New"/>
                <a:cs typeface="Courier New"/>
              </a:rPr>
              <a:t>Valentine</a:t>
            </a:r>
            <a:r>
              <a:rPr dirty="0" u="heavy" sz="1300" spc="-55">
                <a:solidFill>
                  <a:srgbClr val="9E9E9E"/>
                </a:solidFill>
                <a:uFill>
                  <a:solidFill>
                    <a:srgbClr val="595959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70">
                <a:solidFill>
                  <a:srgbClr val="9E9E9E"/>
                </a:solidFill>
                <a:uFill>
                  <a:solidFill>
                    <a:srgbClr val="595959"/>
                  </a:solidFill>
                </a:uFill>
                <a:latin typeface="Courier New"/>
                <a:cs typeface="Courier New"/>
              </a:rPr>
              <a:t>Store</a:t>
            </a:r>
            <a:r>
              <a:rPr dirty="0" u="heavy" sz="1300" spc="-7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70">
                <a:solidFill>
                  <a:srgbClr val="595959"/>
                </a:solidFill>
                <a:latin typeface="Courier New"/>
                <a:cs typeface="Courier New"/>
              </a:rPr>
              <a:t>	</a:t>
            </a:r>
            <a:r>
              <a:rPr dirty="0" sz="1300" spc="-95">
                <a:solidFill>
                  <a:srgbClr val="9E9E9E"/>
                </a:solidFill>
                <a:latin typeface="Courier New"/>
                <a:cs typeface="Courier New"/>
              </a:rPr>
              <a:t>A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large brick 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building </a:t>
            </a:r>
            <a:r>
              <a:rPr dirty="0" sz="1300" spc="-50">
                <a:solidFill>
                  <a:srgbClr val="9E9E9E"/>
                </a:solidFill>
                <a:latin typeface="Courier New"/>
                <a:cs typeface="Courier New"/>
              </a:rPr>
              <a:t>at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the</a:t>
            </a:r>
            <a:r>
              <a:rPr dirty="0" sz="1300" spc="31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intersection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7221" y="2683726"/>
            <a:ext cx="624078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8995" algn="l"/>
              </a:tabLst>
            </a:pPr>
            <a:r>
              <a:rPr dirty="0" u="heavy" sz="1450" spc="30">
                <a:solidFill>
                  <a:srgbClr val="9E9E9E"/>
                </a:solidFill>
                <a:uFill>
                  <a:solidFill>
                    <a:srgbClr val="9E9E9E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sz="1450" spc="30">
                <a:solidFill>
                  <a:srgbClr val="9E9E9E"/>
                </a:solidFill>
                <a:latin typeface="Times New Roman"/>
                <a:cs typeface="Times New Roman"/>
              </a:rPr>
              <a:t> </a:t>
            </a:r>
            <a:r>
              <a:rPr dirty="0" sz="1450" spc="420">
                <a:solidFill>
                  <a:srgbClr val="9E9E9E"/>
                </a:solidFill>
                <a:latin typeface="Times New Roman"/>
                <a:cs typeface="Times New Roman"/>
              </a:rPr>
              <a:t>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Main Street </a:t>
            </a:r>
            <a:r>
              <a:rPr dirty="0" sz="1100" spc="-60">
                <a:solidFill>
                  <a:srgbClr val="9E9E9E"/>
                </a:solidFill>
                <a:latin typeface="Times New Roman"/>
                <a:cs typeface="Times New Roman"/>
              </a:rPr>
              <a:t>&amp;   </a:t>
            </a: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Tower</a:t>
            </a:r>
            <a:r>
              <a:rPr dirty="0" sz="1300" spc="-29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50" spc="-105">
                <a:solidFill>
                  <a:srgbClr val="9E9E9E"/>
                </a:solidFill>
                <a:latin typeface="Courier New"/>
                <a:cs typeface="Courier New"/>
              </a:rPr>
              <a:t>Street</a:t>
            </a:r>
            <a:r>
              <a:rPr dirty="0" sz="1350" spc="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built	</a:t>
            </a:r>
            <a:r>
              <a:rPr dirty="0" sz="1350" spc="30">
                <a:solidFill>
                  <a:srgbClr val="9E9E9E"/>
                </a:solidFill>
                <a:latin typeface="Courier New"/>
                <a:cs typeface="Courier New"/>
              </a:rPr>
              <a:t>y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William </a:t>
            </a:r>
            <a:r>
              <a:rPr dirty="0" sz="1200" spc="-310">
                <a:solidFill>
                  <a:srgbClr val="9E9E9E"/>
                </a:solidFill>
                <a:latin typeface="Times New Roman"/>
                <a:cs typeface="Times New Roman"/>
              </a:rPr>
              <a:t>M</a:t>
            </a:r>
            <a:r>
              <a:rPr dirty="0" sz="1200" spc="-75">
                <a:solidFill>
                  <a:srgbClr val="9E9E9E"/>
                </a:solidFill>
                <a:latin typeface="Times New Roman"/>
                <a:cs typeface="Times New Roman"/>
              </a:rPr>
              <a:t> </a:t>
            </a:r>
            <a:r>
              <a:rPr dirty="0" sz="1200" spc="-254">
                <a:solidFill>
                  <a:srgbClr val="595959"/>
                </a:solidFill>
                <a:latin typeface="Times New Roman"/>
                <a:cs typeface="Times New Roman"/>
              </a:rPr>
              <a:t>o </a:t>
            </a:r>
            <a:r>
              <a:rPr dirty="0" sz="1300" spc="-90">
                <a:solidFill>
                  <a:srgbClr val="9E9E9E"/>
                </a:solidFill>
                <a:latin typeface="Courier New"/>
                <a:cs typeface="Courier New"/>
              </a:rPr>
              <a:t>Valentine </a:t>
            </a:r>
            <a:r>
              <a:rPr dirty="0" sz="1300" spc="-25">
                <a:solidFill>
                  <a:srgbClr val="9E9E9E"/>
                </a:solidFill>
                <a:latin typeface="Courier New"/>
                <a:cs typeface="Courier New"/>
              </a:rPr>
              <a:t>in</a:t>
            </a:r>
            <a:r>
              <a:rPr dirty="0" sz="1300" spc="-19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E9E9E"/>
                </a:solidFill>
                <a:latin typeface="Courier New"/>
                <a:cs typeface="Courier New"/>
              </a:rPr>
              <a:t>1862</a:t>
            </a:r>
            <a:r>
              <a:rPr dirty="0" sz="1300" spc="-50">
                <a:solidFill>
                  <a:srgbClr val="595959"/>
                </a:solidFill>
                <a:latin typeface="Courier New"/>
                <a:cs typeface="Courier New"/>
              </a:rPr>
              <a:t>•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5436" y="2836311"/>
            <a:ext cx="6426835" cy="40005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17780" marR="5080" indent="-5715">
              <a:lnSpc>
                <a:spcPct val="74700"/>
              </a:lnSpc>
              <a:spcBef>
                <a:spcPts val="540"/>
              </a:spcBef>
              <a:tabLst>
                <a:tab pos="5972175" algn="l"/>
              </a:tabLst>
            </a:pPr>
            <a:r>
              <a:rPr dirty="0" sz="1300" spc="-55">
                <a:solidFill>
                  <a:srgbClr val="9E9E9E"/>
                </a:solidFill>
                <a:latin typeface="Courier New"/>
                <a:cs typeface="Courier New"/>
              </a:rPr>
              <a:t>Willia</a:t>
            </a:r>
            <a:r>
              <a:rPr dirty="0" sz="1300" spc="-50">
                <a:solidFill>
                  <a:srgbClr val="9E9E9E"/>
                </a:solidFill>
                <a:latin typeface="Courier New"/>
                <a:cs typeface="Courier New"/>
              </a:rPr>
              <a:t>m</a:t>
            </a:r>
            <a:r>
              <a:rPr dirty="0" sz="1300" spc="-5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200" spc="-345">
                <a:solidFill>
                  <a:srgbClr val="9E9E9E"/>
                </a:solidFill>
                <a:latin typeface="Times New Roman"/>
                <a:cs typeface="Times New Roman"/>
              </a:rPr>
              <a:t>M</a:t>
            </a:r>
            <a:r>
              <a:rPr dirty="0" sz="1200" spc="-45">
                <a:solidFill>
                  <a:srgbClr val="9E9E9E"/>
                </a:solidFill>
                <a:latin typeface="Times New Roman"/>
                <a:cs typeface="Times New Roman"/>
              </a:rPr>
              <a:t> </a:t>
            </a:r>
            <a:r>
              <a:rPr dirty="0" sz="1200" spc="-254">
                <a:solidFill>
                  <a:srgbClr val="595959"/>
                </a:solidFill>
                <a:latin typeface="Times New Roman"/>
                <a:cs typeface="Times New Roman"/>
              </a:rPr>
              <a:t>o</a:t>
            </a:r>
            <a:r>
              <a:rPr dirty="0" sz="1200">
                <a:solidFill>
                  <a:srgbClr val="595959"/>
                </a:solidFill>
                <a:latin typeface="Times New Roman"/>
                <a:cs typeface="Times New Roman"/>
              </a:rPr>
              <a:t>  </a:t>
            </a:r>
            <a:r>
              <a:rPr dirty="0" sz="1200" spc="-125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300" spc="-45">
                <a:solidFill>
                  <a:srgbClr val="9E9E9E"/>
                </a:solidFill>
                <a:latin typeface="Courier New"/>
                <a:cs typeface="Courier New"/>
              </a:rPr>
              <a:t>Valentin</a:t>
            </a:r>
            <a:r>
              <a:rPr dirty="0" sz="1300" spc="45">
                <a:solidFill>
                  <a:srgbClr val="9E9E9E"/>
                </a:solidFill>
                <a:latin typeface="Courier New"/>
                <a:cs typeface="Courier New"/>
              </a:rPr>
              <a:t>e</a:t>
            </a:r>
            <a:r>
              <a:rPr dirty="0" sz="1300" spc="-515">
                <a:solidFill>
                  <a:srgbClr val="777777"/>
                </a:solidFill>
                <a:latin typeface="Courier New"/>
                <a:cs typeface="Courier New"/>
              </a:rPr>
              <a:t>v</a:t>
            </a:r>
            <a:r>
              <a:rPr dirty="0" sz="1300" spc="-595">
                <a:solidFill>
                  <a:srgbClr val="777777"/>
                </a:solidFill>
                <a:latin typeface="Courier New"/>
                <a:cs typeface="Courier New"/>
              </a:rPr>
              <a:t> </a:t>
            </a:r>
            <a:r>
              <a:rPr dirty="0" sz="1300">
                <a:solidFill>
                  <a:srgbClr val="9E9E9E"/>
                </a:solidFill>
                <a:latin typeface="Courier New"/>
                <a:cs typeface="Courier New"/>
              </a:rPr>
              <a:t>s</a:t>
            </a:r>
            <a:r>
              <a:rPr dirty="0" sz="1300" spc="-13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Hous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e</a:t>
            </a:r>
            <a:r>
              <a:rPr dirty="0" sz="1300" spc="-2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survive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s</a:t>
            </a:r>
            <a:r>
              <a:rPr dirty="0" sz="1300" spc="3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E9E9E"/>
                </a:solidFill>
                <a:latin typeface="Courier New"/>
                <a:cs typeface="Courier New"/>
              </a:rPr>
              <a:t>i</a:t>
            </a:r>
            <a:r>
              <a:rPr dirty="0" sz="1300" spc="-40">
                <a:solidFill>
                  <a:srgbClr val="9E9E9E"/>
                </a:solidFill>
                <a:latin typeface="Courier New"/>
                <a:cs typeface="Courier New"/>
              </a:rPr>
              <a:t>n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Rosly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n</a:t>
            </a:r>
            <a:r>
              <a:rPr dirty="0" sz="1300" spc="-10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Par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k</a:t>
            </a:r>
            <a:r>
              <a:rPr dirty="0" sz="1300" spc="-204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45">
                <a:solidFill>
                  <a:srgbClr val="9E9E9E"/>
                </a:solidFill>
                <a:latin typeface="Courier New"/>
                <a:cs typeface="Courier New"/>
              </a:rPr>
              <a:t>(se</a:t>
            </a:r>
            <a:r>
              <a:rPr dirty="0" sz="1300" spc="-40">
                <a:solidFill>
                  <a:srgbClr val="9E9E9E"/>
                </a:solidFill>
                <a:latin typeface="Courier New"/>
                <a:cs typeface="Courier New"/>
              </a:rPr>
              <a:t>e</a:t>
            </a:r>
            <a:r>
              <a:rPr dirty="0" sz="1300" spc="-13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450" spc="-95">
                <a:solidFill>
                  <a:srgbClr val="9E9E9E"/>
                </a:solidFill>
                <a:latin typeface="Courier New"/>
                <a:cs typeface="Courier New"/>
              </a:rPr>
              <a:t>#</a:t>
            </a:r>
            <a:r>
              <a:rPr dirty="0" sz="1450" spc="-170">
                <a:solidFill>
                  <a:srgbClr val="9E9E9E"/>
                </a:solidFill>
                <a:latin typeface="Courier New"/>
                <a:cs typeface="Courier New"/>
              </a:rPr>
              <a:t>2</a:t>
            </a:r>
            <a:r>
              <a:rPr dirty="0" sz="1450" spc="-165">
                <a:solidFill>
                  <a:srgbClr val="9E9E9E"/>
                </a:solidFill>
                <a:latin typeface="Courier New"/>
                <a:cs typeface="Courier New"/>
              </a:rPr>
              <a:t>!</a:t>
            </a:r>
            <a:r>
              <a:rPr dirty="0" sz="1450" spc="-16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450" spc="-745">
                <a:solidFill>
                  <a:srgbClr val="9E9E9E"/>
                </a:solidFill>
                <a:latin typeface="Courier New"/>
                <a:cs typeface="Courier New"/>
              </a:rPr>
              <a:t>)</a:t>
            </a:r>
            <a:r>
              <a:rPr dirty="0" sz="1450" spc="-165">
                <a:solidFill>
                  <a:srgbClr val="595959"/>
                </a:solidFill>
                <a:latin typeface="Courier New"/>
                <a:cs typeface="Courier New"/>
              </a:rPr>
              <a:t>.</a:t>
            </a:r>
            <a:r>
              <a:rPr dirty="0" sz="1450">
                <a:solidFill>
                  <a:srgbClr val="595959"/>
                </a:solidFill>
                <a:latin typeface="Courier New"/>
                <a:cs typeface="Courier New"/>
              </a:rPr>
              <a:t>	</a:t>
            </a:r>
            <a:r>
              <a:rPr dirty="0" sz="1300" spc="-90">
                <a:solidFill>
                  <a:srgbClr val="9E9E9E"/>
                </a:solidFill>
                <a:latin typeface="Courier New"/>
                <a:cs typeface="Courier New"/>
              </a:rPr>
              <a:t>Owned  </a:t>
            </a:r>
            <a:r>
              <a:rPr dirty="0" sz="1300" spc="-25">
                <a:solidFill>
                  <a:srgbClr val="9E9E9E"/>
                </a:solidFill>
                <a:latin typeface="Courier New"/>
                <a:cs typeface="Courier New"/>
              </a:rPr>
              <a:t>by </a:t>
            </a:r>
            <a:r>
              <a:rPr dirty="0" sz="1350" spc="-105">
                <a:solidFill>
                  <a:srgbClr val="9E9E9E"/>
                </a:solidFill>
                <a:latin typeface="Courier New"/>
                <a:cs typeface="Courier New"/>
              </a:rPr>
              <a:t>Marilyn </a:t>
            </a:r>
            <a:r>
              <a:rPr dirty="0" sz="1350" spc="30">
                <a:solidFill>
                  <a:srgbClr val="9E9E9E"/>
                </a:solidFill>
                <a:latin typeface="Courier New"/>
                <a:cs typeface="Courier New"/>
              </a:rPr>
              <a:t>K</a:t>
            </a:r>
            <a:r>
              <a:rPr dirty="0" sz="1350" spc="30">
                <a:solidFill>
                  <a:srgbClr val="595959"/>
                </a:solidFill>
                <a:latin typeface="Courier New"/>
                <a:cs typeface="Courier New"/>
              </a:rPr>
              <a:t>.</a:t>
            </a:r>
            <a:r>
              <a:rPr dirty="0" sz="1350" spc="-430">
                <a:solidFill>
                  <a:srgbClr val="595959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E9E9E"/>
                </a:solidFill>
                <a:latin typeface="Courier New"/>
                <a:cs typeface="Courier New"/>
              </a:rPr>
              <a:t>Shaw</a:t>
            </a:r>
            <a:r>
              <a:rPr dirty="0" sz="1300" spc="-55">
                <a:solidFill>
                  <a:srgbClr val="595959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1017" y="3386379"/>
            <a:ext cx="6069965" cy="37973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5080" indent="5715">
              <a:lnSpc>
                <a:spcPct val="78600"/>
              </a:lnSpc>
              <a:spcBef>
                <a:spcPts val="434"/>
              </a:spcBef>
              <a:tabLst>
                <a:tab pos="2946400" algn="l"/>
              </a:tabLst>
            </a:pPr>
            <a:r>
              <a:rPr dirty="0" u="heavy" sz="1300" spc="-60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Henry </a:t>
            </a:r>
            <a:r>
              <a:rPr dirty="0" u="heavy" sz="1300" spc="-50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Western</a:t>
            </a:r>
            <a:r>
              <a:rPr dirty="0" u="heavy" sz="1300" spc="-295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60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Eastman</a:t>
            </a:r>
            <a:r>
              <a:rPr dirty="0" u="heavy" sz="1300" spc="-114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heavy" sz="1300" spc="-50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Cottage</a:t>
            </a:r>
            <a:r>
              <a:rPr dirty="0" u="heavy" sz="1300" spc="-50">
                <a:solidFill>
                  <a:srgbClr val="777777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.</a:t>
            </a:r>
            <a:r>
              <a:rPr dirty="0" sz="1300" spc="-50">
                <a:solidFill>
                  <a:srgbClr val="777777"/>
                </a:solidFill>
                <a:latin typeface="Courier New"/>
                <a:cs typeface="Courier New"/>
              </a:rPr>
              <a:t>	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This tiny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cottage 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situated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between  numbers </a:t>
            </a:r>
            <a:r>
              <a:rPr dirty="0" u="heavy" sz="1300" spc="-75">
                <a:solidFill>
                  <a:srgbClr val="9E9E9E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1</a:t>
            </a:r>
            <a:r>
              <a:rPr dirty="0" u="heavy" sz="1300" spc="-75">
                <a:solidFill>
                  <a:srgbClr val="777777"/>
                </a:solidFill>
                <a:uFill>
                  <a:solidFill>
                    <a:srgbClr val="777777"/>
                  </a:solidFill>
                </a:uFill>
                <a:latin typeface="Courier New"/>
                <a:cs typeface="Courier New"/>
              </a:rPr>
              <a:t>1</a:t>
            </a:r>
            <a:r>
              <a:rPr dirty="0" sz="1300" spc="-75">
                <a:solidFill>
                  <a:srgbClr val="777777"/>
                </a:solidFill>
                <a:latin typeface="Courier New"/>
                <a:cs typeface="Courier New"/>
              </a:rPr>
              <a:t> </a:t>
            </a:r>
            <a:r>
              <a:rPr dirty="0" sz="1200" spc="-114">
                <a:solidFill>
                  <a:srgbClr val="9E9E9E"/>
                </a:solidFill>
                <a:latin typeface="Times New Roman"/>
                <a:cs typeface="Times New Roman"/>
              </a:rPr>
              <a:t>&amp;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13</a:t>
            </a:r>
            <a:r>
              <a:rPr dirty="0" sz="1300" spc="-75">
                <a:solidFill>
                  <a:srgbClr val="777777"/>
                </a:solidFill>
                <a:latin typeface="Courier New"/>
                <a:cs typeface="Courier New"/>
              </a:rPr>
              <a:t>, 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but back </a:t>
            </a:r>
            <a:r>
              <a:rPr dirty="0" sz="1300" spc="-30">
                <a:solidFill>
                  <a:srgbClr val="9E9E9E"/>
                </a:solidFill>
                <a:latin typeface="Courier New"/>
                <a:cs typeface="Courier New"/>
              </a:rPr>
              <a:t>from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the </a:t>
            </a:r>
            <a:r>
              <a:rPr dirty="0" sz="1300" spc="-50">
                <a:solidFill>
                  <a:srgbClr val="9E9E9E"/>
                </a:solidFill>
                <a:latin typeface="Courier New"/>
                <a:cs typeface="Courier New"/>
              </a:rPr>
              <a:t>street</a:t>
            </a:r>
            <a:r>
              <a:rPr dirty="0" sz="1300" spc="-50">
                <a:solidFill>
                  <a:srgbClr val="777777"/>
                </a:solidFill>
                <a:latin typeface="Courier New"/>
                <a:cs typeface="Courier New"/>
              </a:rPr>
              <a:t>, </a:t>
            </a: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is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right </a:t>
            </a:r>
            <a:r>
              <a:rPr dirty="0" sz="1300" spc="-20">
                <a:solidFill>
                  <a:srgbClr val="9E9E9E"/>
                </a:solidFill>
                <a:latin typeface="Courier New"/>
                <a:cs typeface="Courier New"/>
              </a:rPr>
              <a:t>on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the</a:t>
            </a:r>
            <a:r>
              <a:rPr dirty="0" sz="1300" spc="-37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E9E9E"/>
                </a:solidFill>
                <a:latin typeface="Courier New"/>
                <a:cs typeface="Courier New"/>
              </a:rPr>
              <a:t>line</a:t>
            </a:r>
            <a:r>
              <a:rPr dirty="0" sz="1300" spc="-50">
                <a:solidFill>
                  <a:srgbClr val="595959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7606" y="3685191"/>
            <a:ext cx="6065520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5765" algn="l"/>
              </a:tabLst>
            </a:pP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Probably </a:t>
            </a: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it </a:t>
            </a:r>
            <a:r>
              <a:rPr dirty="0" sz="1300" spc="-45">
                <a:solidFill>
                  <a:srgbClr val="9E9E9E"/>
                </a:solidFill>
                <a:latin typeface="Courier New"/>
                <a:cs typeface="Courier New"/>
              </a:rPr>
              <a:t>was </a:t>
            </a:r>
            <a:r>
              <a:rPr dirty="0" sz="1350" spc="-105">
                <a:solidFill>
                  <a:srgbClr val="9E9E9E"/>
                </a:solidFill>
                <a:latin typeface="Courier New"/>
                <a:cs typeface="Courier New"/>
              </a:rPr>
              <a:t>built </a:t>
            </a:r>
            <a:r>
              <a:rPr dirty="0" sz="1300" spc="-45">
                <a:solidFill>
                  <a:srgbClr val="9E9E9E"/>
                </a:solidFill>
                <a:latin typeface="Courier New"/>
                <a:cs typeface="Courier New"/>
              </a:rPr>
              <a:t>when </a:t>
            </a:r>
            <a:r>
              <a:rPr dirty="0" sz="1300" spc="-40">
                <a:solidFill>
                  <a:srgbClr val="9E9E9E"/>
                </a:solidFill>
                <a:latin typeface="Courier New"/>
                <a:cs typeface="Courier New"/>
              </a:rPr>
              <a:t>#</a:t>
            </a:r>
            <a:r>
              <a:rPr dirty="0" sz="1300" spc="-40">
                <a:solidFill>
                  <a:srgbClr val="777777"/>
                </a:solidFill>
                <a:latin typeface="Courier New"/>
                <a:cs typeface="Courier New"/>
              </a:rPr>
              <a:t>l</a:t>
            </a:r>
            <a:r>
              <a:rPr dirty="0" sz="1300" spc="-40">
                <a:solidFill>
                  <a:srgbClr val="9E9E9E"/>
                </a:solidFill>
                <a:latin typeface="Courier New"/>
                <a:cs typeface="Courier New"/>
              </a:rPr>
              <a:t>l</a:t>
            </a:r>
            <a:r>
              <a:rPr dirty="0" sz="1300" spc="-114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was</a:t>
            </a:r>
            <a:r>
              <a:rPr dirty="0" sz="1300" spc="-10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E9E9E"/>
                </a:solidFill>
                <a:latin typeface="Courier New"/>
                <a:cs typeface="Courier New"/>
              </a:rPr>
              <a:t>enlarged</a:t>
            </a:r>
            <a:r>
              <a:rPr dirty="0" sz="1300" spc="-55">
                <a:solidFill>
                  <a:srgbClr val="595959"/>
                </a:solidFill>
                <a:latin typeface="Courier New"/>
                <a:cs typeface="Courier New"/>
              </a:rPr>
              <a:t>.	</a:t>
            </a:r>
            <a:r>
              <a:rPr dirty="0" sz="1300" spc="-50">
                <a:solidFill>
                  <a:srgbClr val="9E9E9E"/>
                </a:solidFill>
                <a:latin typeface="Courier New"/>
                <a:cs typeface="Courier New"/>
              </a:rPr>
              <a:t>This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could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haYe</a:t>
            </a:r>
            <a:r>
              <a:rPr dirty="0" sz="1300" spc="-11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been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1424" y="3828111"/>
            <a:ext cx="6255385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4450" algn="l"/>
                <a:tab pos="5692775" algn="l"/>
              </a:tabLst>
            </a:pPr>
            <a:r>
              <a:rPr dirty="0" sz="1300" spc="10">
                <a:solidFill>
                  <a:srgbClr val="9E9E9E"/>
                </a:solidFill>
                <a:latin typeface="Courier New"/>
                <a:cs typeface="Courier New"/>
              </a:rPr>
              <a:t>as </a:t>
            </a: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early </a:t>
            </a:r>
            <a:r>
              <a:rPr dirty="0" sz="1300" spc="-45">
                <a:solidFill>
                  <a:srgbClr val="9E9E9E"/>
                </a:solidFill>
                <a:latin typeface="Courier New"/>
                <a:cs typeface="Courier New"/>
              </a:rPr>
              <a:t>as</a:t>
            </a:r>
            <a:r>
              <a:rPr dirty="0" sz="1300" spc="-29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E9E9E"/>
                </a:solidFill>
                <a:latin typeface="Courier New"/>
                <a:cs typeface="Courier New"/>
              </a:rPr>
              <a:t>1860</a:t>
            </a:r>
            <a:r>
              <a:rPr dirty="0" sz="1300" spc="-55">
                <a:solidFill>
                  <a:srgbClr val="595959"/>
                </a:solidFill>
                <a:latin typeface="Courier New"/>
                <a:cs typeface="Courier New"/>
              </a:rPr>
              <a:t>-</a:t>
            </a:r>
            <a:r>
              <a:rPr dirty="0" sz="1300" spc="-55">
                <a:solidFill>
                  <a:srgbClr val="9E9E9E"/>
                </a:solidFill>
                <a:latin typeface="Courier New"/>
                <a:cs typeface="Courier New"/>
              </a:rPr>
              <a:t>1865</a:t>
            </a:r>
            <a:r>
              <a:rPr dirty="0" sz="1300" spc="-55">
                <a:solidFill>
                  <a:srgbClr val="777777"/>
                </a:solidFill>
                <a:latin typeface="Courier New"/>
                <a:cs typeface="Courier New"/>
              </a:rPr>
              <a:t>,</a:t>
            </a:r>
            <a:r>
              <a:rPr dirty="0" sz="1300" spc="-90">
                <a:solidFill>
                  <a:srgbClr val="777777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but	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ay </a:t>
            </a:r>
            <a:r>
              <a:rPr dirty="0" sz="1450" spc="25" i="1">
                <a:solidFill>
                  <a:srgbClr val="9E9E9E"/>
                </a:solidFill>
                <a:latin typeface="Courier New"/>
                <a:cs typeface="Courier New"/>
              </a:rPr>
              <a:t>•R</a:t>
            </a:r>
            <a:r>
              <a:rPr dirty="0" sz="1450" spc="-620" i="1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have </a:t>
            </a: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been </a:t>
            </a:r>
            <a:r>
              <a:rPr dirty="0" sz="1300" spc="-5">
                <a:solidFill>
                  <a:srgbClr val="9E9E9E"/>
                </a:solidFill>
                <a:latin typeface="Courier New"/>
                <a:cs typeface="Courier New"/>
              </a:rPr>
              <a:t>as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late </a:t>
            </a:r>
            <a:r>
              <a:rPr dirty="0" sz="1300" spc="-45">
                <a:solidFill>
                  <a:srgbClr val="9E9E9E"/>
                </a:solidFill>
                <a:latin typeface="Courier New"/>
                <a:cs typeface="Courier New"/>
              </a:rPr>
              <a:t>as</a:t>
            </a:r>
            <a:r>
              <a:rPr dirty="0" sz="1300" spc="-15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35">
                <a:solidFill>
                  <a:srgbClr val="9E9E9E"/>
                </a:solidFill>
                <a:latin typeface="Courier New"/>
                <a:cs typeface="Courier New"/>
              </a:rPr>
              <a:t>1870</a:t>
            </a:r>
            <a:r>
              <a:rPr dirty="0" sz="1300" spc="-35">
                <a:solidFill>
                  <a:srgbClr val="595959"/>
                </a:solidFill>
                <a:latin typeface="Courier New"/>
                <a:cs typeface="Courier New"/>
              </a:rPr>
              <a:t>.	</a:t>
            </a:r>
            <a:r>
              <a:rPr dirty="0" sz="1300" spc="-40">
                <a:solidFill>
                  <a:srgbClr val="9E9E9E"/>
                </a:solidFill>
                <a:latin typeface="Courier New"/>
                <a:cs typeface="Courier New"/>
              </a:rPr>
              <a:t>I</a:t>
            </a:r>
            <a:r>
              <a:rPr dirty="0" sz="1300" spc="-204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55">
                <a:solidFill>
                  <a:srgbClr val="9E9E9E"/>
                </a:solidFill>
                <a:latin typeface="Courier New"/>
                <a:cs typeface="Courier New"/>
              </a:rPr>
              <a:t>have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30252" y="3996463"/>
            <a:ext cx="6237605" cy="23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62500" algn="l"/>
              </a:tabLst>
            </a:pP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tried </a:t>
            </a:r>
            <a:r>
              <a:rPr dirty="0" sz="1300" spc="-50">
                <a:solidFill>
                  <a:srgbClr val="9E9E9E"/>
                </a:solidFill>
                <a:latin typeface="Courier New"/>
                <a:cs typeface="Courier New"/>
              </a:rPr>
              <a:t>to </a:t>
            </a:r>
            <a:r>
              <a:rPr dirty="0" sz="1300" spc="-90">
                <a:solidFill>
                  <a:srgbClr val="9E9E9E"/>
                </a:solidFill>
                <a:latin typeface="Courier New"/>
                <a:cs typeface="Courier New"/>
              </a:rPr>
              <a:t>be </a:t>
            </a:r>
            <a:r>
              <a:rPr dirty="0" sz="1300" spc="-5">
                <a:solidFill>
                  <a:srgbClr val="9E9E9E"/>
                </a:solidFill>
                <a:latin typeface="Courier New"/>
                <a:cs typeface="Courier New"/>
              </a:rPr>
              <a:t>as 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conse vatlve </a:t>
            </a:r>
            <a:r>
              <a:rPr dirty="0" sz="1300" spc="-25">
                <a:solidFill>
                  <a:srgbClr val="9E9E9E"/>
                </a:solidFill>
                <a:latin typeface="Courier New"/>
                <a:cs typeface="Courier New"/>
              </a:rPr>
              <a:t>as </a:t>
            </a:r>
            <a:r>
              <a:rPr dirty="0" sz="1350" spc="-120">
                <a:solidFill>
                  <a:srgbClr val="9E9E9E"/>
                </a:solidFill>
                <a:latin typeface="Courier New"/>
                <a:cs typeface="Courier New"/>
              </a:rPr>
              <a:t>possible</a:t>
            </a:r>
            <a:r>
              <a:rPr dirty="0" sz="1350" spc="22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25">
                <a:solidFill>
                  <a:srgbClr val="9E9E9E"/>
                </a:solidFill>
                <a:latin typeface="Courier New"/>
                <a:cs typeface="Courier New"/>
              </a:rPr>
              <a:t>in</a:t>
            </a:r>
            <a:r>
              <a:rPr dirty="0" sz="1300" spc="-16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50">
                <a:solidFill>
                  <a:srgbClr val="9E9E9E"/>
                </a:solidFill>
                <a:latin typeface="Courier New"/>
                <a:cs typeface="Courier New"/>
              </a:rPr>
              <a:t>dating</a:t>
            </a:r>
            <a:r>
              <a:rPr dirty="0" sz="1300" spc="-50">
                <a:solidFill>
                  <a:srgbClr val="595959"/>
                </a:solidFill>
                <a:latin typeface="Courier New"/>
                <a:cs typeface="Courier New"/>
              </a:rPr>
              <a:t>.	</a:t>
            </a:r>
            <a:r>
              <a:rPr dirty="0" sz="1300" spc="-210">
                <a:solidFill>
                  <a:srgbClr val="9E9E9E"/>
                </a:solidFill>
                <a:latin typeface="Courier New"/>
                <a:cs typeface="Courier New"/>
              </a:rPr>
              <a:t>tloth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cottage</a:t>
            </a:r>
            <a:r>
              <a:rPr dirty="0" sz="1300" spc="6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and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4477" y="4126923"/>
            <a:ext cx="6419850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addition 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are </a:t>
            </a:r>
            <a:r>
              <a:rPr dirty="0" sz="1300" spc="-90">
                <a:solidFill>
                  <a:srgbClr val="9E9E9E"/>
                </a:solidFill>
                <a:latin typeface="Courier New"/>
                <a:cs typeface="Courier New"/>
              </a:rPr>
              <a:t>depicted </a:t>
            </a:r>
            <a:r>
              <a:rPr dirty="0" sz="1300" spc="-35">
                <a:solidFill>
                  <a:srgbClr val="9E9E9E"/>
                </a:solidFill>
                <a:latin typeface="Courier New"/>
                <a:cs typeface="Courier New"/>
              </a:rPr>
              <a:t>on 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the </a:t>
            </a:r>
            <a:r>
              <a:rPr dirty="0" sz="1300" spc="-35">
                <a:solidFill>
                  <a:srgbClr val="9E9E9E"/>
                </a:solidFill>
                <a:latin typeface="Courier New"/>
                <a:cs typeface="Courier New"/>
              </a:rPr>
              <a:t>Beers</a:t>
            </a:r>
            <a:r>
              <a:rPr dirty="0" sz="1300" spc="-35">
                <a:solidFill>
                  <a:srgbClr val="595959"/>
                </a:solidFill>
                <a:latin typeface="Courier New"/>
                <a:cs typeface="Courier New"/>
              </a:rPr>
              <a:t>-</a:t>
            </a:r>
            <a:r>
              <a:rPr dirty="0" sz="1300" spc="-35">
                <a:solidFill>
                  <a:srgbClr val="9E9E9E"/>
                </a:solidFill>
                <a:latin typeface="Courier New"/>
                <a:cs typeface="Courier New"/>
              </a:rPr>
              <a:t>Comstock 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Map </a:t>
            </a: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of </a:t>
            </a:r>
            <a:r>
              <a:rPr dirty="0" sz="1500" spc="-165">
                <a:solidFill>
                  <a:srgbClr val="9E9E9E"/>
                </a:solidFill>
                <a:latin typeface="Courier New"/>
                <a:cs typeface="Courier New"/>
              </a:rPr>
              <a:t>1873 </a:t>
            </a:r>
            <a:r>
              <a:rPr dirty="0" sz="1300" spc="-45">
                <a:solidFill>
                  <a:srgbClr val="9E9E9E"/>
                </a:solidFill>
                <a:latin typeface="Courier New"/>
                <a:cs typeface="Courier New"/>
              </a:rPr>
              <a:t>which</a:t>
            </a:r>
            <a:r>
              <a:rPr dirty="0" sz="1300" spc="-39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probably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21424" y="4307990"/>
            <a:ext cx="6246495" cy="37655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 marR="5080" indent="7620">
              <a:lnSpc>
                <a:spcPct val="77000"/>
              </a:lnSpc>
              <a:spcBef>
                <a:spcPts val="459"/>
              </a:spcBef>
              <a:tabLst>
                <a:tab pos="3314700" algn="l"/>
              </a:tabLst>
            </a:pPr>
            <a:r>
              <a:rPr dirty="0" sz="1100" spc="-40">
                <a:solidFill>
                  <a:srgbClr val="9E9E9E"/>
                </a:solidFill>
                <a:latin typeface="Arial"/>
                <a:cs typeface="Arial"/>
              </a:rPr>
              <a:t>waR   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drafted </a:t>
            </a:r>
            <a:r>
              <a:rPr dirty="0" sz="1250" spc="-65" b="1">
                <a:solidFill>
                  <a:srgbClr val="9E9E9E"/>
                </a:solidFill>
                <a:latin typeface="Times New Roman"/>
                <a:cs typeface="Times New Roman"/>
              </a:rPr>
              <a:t>a   </a:t>
            </a: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year </a:t>
            </a:r>
            <a:r>
              <a:rPr dirty="0" sz="1300" spc="-50">
                <a:solidFill>
                  <a:srgbClr val="9E9E9E"/>
                </a:solidFill>
                <a:latin typeface="Courier New"/>
                <a:cs typeface="Courier New"/>
              </a:rPr>
              <a:t>or</a:t>
            </a:r>
            <a:r>
              <a:rPr dirty="0" sz="1300" spc="28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90">
                <a:solidFill>
                  <a:srgbClr val="9E9E9E"/>
                </a:solidFill>
                <a:latin typeface="Courier New"/>
                <a:cs typeface="Courier New"/>
              </a:rPr>
              <a:t>two</a:t>
            </a:r>
            <a:r>
              <a:rPr dirty="0" sz="1300" spc="-18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40">
                <a:solidFill>
                  <a:srgbClr val="9E9E9E"/>
                </a:solidFill>
                <a:latin typeface="Courier New"/>
                <a:cs typeface="Courier New"/>
              </a:rPr>
              <a:t>earlier</a:t>
            </a:r>
            <a:r>
              <a:rPr dirty="0" sz="1300" spc="-40">
                <a:solidFill>
                  <a:srgbClr val="595959"/>
                </a:solidFill>
                <a:latin typeface="Courier New"/>
                <a:cs typeface="Courier New"/>
              </a:rPr>
              <a:t>.	</a:t>
            </a:r>
            <a:r>
              <a:rPr dirty="0" sz="1300" spc="-25">
                <a:solidFill>
                  <a:srgbClr val="9E9E9E"/>
                </a:solidFill>
                <a:latin typeface="Courier New"/>
                <a:cs typeface="Courier New"/>
              </a:rPr>
              <a:t>In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other </a:t>
            </a:r>
            <a:r>
              <a:rPr dirty="0" sz="1300" spc="-40">
                <a:solidFill>
                  <a:srgbClr val="9E9E9E"/>
                </a:solidFill>
                <a:latin typeface="Courier New"/>
                <a:cs typeface="Courier New"/>
              </a:rPr>
              <a:t>words</a:t>
            </a:r>
            <a:r>
              <a:rPr dirty="0" sz="1300" spc="-40">
                <a:solidFill>
                  <a:srgbClr val="777777"/>
                </a:solidFill>
                <a:latin typeface="Courier New"/>
                <a:cs typeface="Courier New"/>
              </a:rPr>
              <a:t>, </a:t>
            </a:r>
            <a:r>
              <a:rPr dirty="0" sz="1300" spc="-85">
                <a:solidFill>
                  <a:srgbClr val="9E9E9E"/>
                </a:solidFill>
                <a:latin typeface="Courier New"/>
                <a:cs typeface="Courier New"/>
              </a:rPr>
              <a:t>both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cottage</a:t>
            </a:r>
            <a:r>
              <a:rPr dirty="0" sz="1300" spc="-250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75">
                <a:solidFill>
                  <a:srgbClr val="9E9E9E"/>
                </a:solidFill>
                <a:latin typeface="Courier New"/>
                <a:cs typeface="Courier New"/>
              </a:rPr>
              <a:t>and  </a:t>
            </a: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addition 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are </a:t>
            </a:r>
            <a:r>
              <a:rPr dirty="0" sz="1300" spc="-25">
                <a:solidFill>
                  <a:srgbClr val="9E9E9E"/>
                </a:solidFill>
                <a:latin typeface="Courier New"/>
                <a:cs typeface="Courier New"/>
              </a:rPr>
              <a:t>no </a:t>
            </a:r>
            <a:r>
              <a:rPr dirty="0" sz="1250" spc="-35">
                <a:solidFill>
                  <a:srgbClr val="9E9E9E"/>
                </a:solidFill>
                <a:latin typeface="Courier New"/>
                <a:cs typeface="Courier New"/>
              </a:rPr>
              <a:t>later 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than </a:t>
            </a:r>
            <a:r>
              <a:rPr dirty="0" sz="1300" spc="-35">
                <a:solidFill>
                  <a:srgbClr val="9E9E9E"/>
                </a:solidFill>
                <a:latin typeface="Courier New"/>
                <a:cs typeface="Courier New"/>
              </a:rPr>
              <a:t>1870 </a:t>
            </a:r>
            <a:r>
              <a:rPr dirty="0" sz="1300" spc="-105">
                <a:solidFill>
                  <a:srgbClr val="9E9E9E"/>
                </a:solidFill>
                <a:latin typeface="Courier New"/>
                <a:cs typeface="Courier New"/>
              </a:rPr>
              <a:t>and </a:t>
            </a:r>
            <a:r>
              <a:rPr dirty="0" sz="1300" spc="-65">
                <a:solidFill>
                  <a:srgbClr val="9E9E9E"/>
                </a:solidFill>
                <a:latin typeface="Courier New"/>
                <a:cs typeface="Courier New"/>
              </a:rPr>
              <a:t>may be </a:t>
            </a:r>
            <a:r>
              <a:rPr dirty="0" sz="1300" spc="-25">
                <a:solidFill>
                  <a:srgbClr val="9E9E9E"/>
                </a:solidFill>
                <a:latin typeface="Courier New"/>
                <a:cs typeface="Courier New"/>
              </a:rPr>
              <a:t>as </a:t>
            </a:r>
            <a:r>
              <a:rPr dirty="0" sz="1300" spc="-70">
                <a:solidFill>
                  <a:srgbClr val="9E9E9E"/>
                </a:solidFill>
                <a:latin typeface="Courier New"/>
                <a:cs typeface="Courier New"/>
              </a:rPr>
              <a:t>early </a:t>
            </a:r>
            <a:r>
              <a:rPr dirty="0" sz="1300" spc="-25">
                <a:solidFill>
                  <a:srgbClr val="9E9E9E"/>
                </a:solidFill>
                <a:latin typeface="Courier New"/>
                <a:cs typeface="Courier New"/>
              </a:rPr>
              <a:t>os</a:t>
            </a:r>
            <a:r>
              <a:rPr dirty="0" sz="1300" spc="-395">
                <a:solidFill>
                  <a:srgbClr val="9E9E9E"/>
                </a:solidFill>
                <a:latin typeface="Courier New"/>
                <a:cs typeface="Courier New"/>
              </a:rPr>
              <a:t> </a:t>
            </a:r>
            <a:r>
              <a:rPr dirty="0" sz="1300" spc="-60">
                <a:solidFill>
                  <a:srgbClr val="9E9E9E"/>
                </a:solidFill>
                <a:latin typeface="Courier New"/>
                <a:cs typeface="Courier New"/>
              </a:rPr>
              <a:t>1860</a:t>
            </a:r>
            <a:r>
              <a:rPr dirty="0" sz="1300" spc="-60">
                <a:solidFill>
                  <a:srgbClr val="595959"/>
                </a:solidFill>
                <a:latin typeface="Courier New"/>
                <a:cs typeface="Courier New"/>
              </a:rPr>
              <a:t>.</a:t>
            </a:r>
            <a:endParaRPr sz="13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222504"/>
            <a:ext cx="5105400" cy="9613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057400"/>
            <a:ext cx="7557516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2021-01-09T04:06:29Z</dcterms:created>
  <dcterms:modified xsi:type="dcterms:W3CDTF">2021-01-09T04:06:29Z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2021-01-08T00:00:00Z</vt:filetime>
  </property>
  <property fmtid="{D5CDD505-2E9C-101B-9397-08002B2CF9AE}" pid="3" name="Creator">
    <vt:lpwstr>Adobe Acrobat Pro DC 20.13.20074</vt:lpwstr>
  </property>
  <property fmtid="{D5CDD505-2E9C-101B-9397-08002B2CF9AE}" pid="4" name="LastSaved">
    <vt:filetime>2021-01-09T00:00:00Z</vt:filetime>
  </property>
</Properties>
</file>